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282" r:id="rId4"/>
    <p:sldId id="298" r:id="rId5"/>
    <p:sldId id="277" r:id="rId6"/>
    <p:sldId id="278" r:id="rId7"/>
    <p:sldId id="283" r:id="rId8"/>
    <p:sldId id="306" r:id="rId9"/>
    <p:sldId id="284" r:id="rId10"/>
    <p:sldId id="288" r:id="rId11"/>
    <p:sldId id="289" r:id="rId12"/>
    <p:sldId id="304" r:id="rId13"/>
    <p:sldId id="291" r:id="rId14"/>
    <p:sldId id="293" r:id="rId15"/>
    <p:sldId id="294" r:id="rId16"/>
    <p:sldId id="301" r:id="rId17"/>
    <p:sldId id="295" r:id="rId18"/>
    <p:sldId id="305" r:id="rId19"/>
    <p:sldId id="296"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12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FF8F02"/>
    <a:srgbClr val="093371"/>
    <a:srgbClr val="FFFFFF"/>
    <a:srgbClr val="008CCF"/>
    <a:srgbClr val="FF733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93605" autoAdjust="0"/>
  </p:normalViewPr>
  <p:slideViewPr>
    <p:cSldViewPr snapToGrid="0" showGuides="1">
      <p:cViewPr varScale="1">
        <p:scale>
          <a:sx n="120" d="100"/>
          <a:sy n="120" d="100"/>
        </p:scale>
        <p:origin x="704" y="176"/>
      </p:cViewPr>
      <p:guideLst>
        <p:guide pos="612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5" d="100"/>
          <a:sy n="95" d="100"/>
        </p:scale>
        <p:origin x="2760" y="78"/>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593277B-C051-48A2-94BA-7526822BB777}"/>
              </a:ext>
            </a:extLst>
          </p:cNvPr>
          <p:cNvSpPr/>
          <p:nvPr/>
        </p:nvSpPr>
        <p:spPr>
          <a:xfrm>
            <a:off x="196577" y="457929"/>
            <a:ext cx="6871130" cy="39263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es-ES"/>
          </a:p>
        </p:txBody>
      </p:sp>
      <p:sp>
        <p:nvSpPr>
          <p:cNvPr id="15" name="Rectangle 14">
            <a:extLst>
              <a:ext uri="{FF2B5EF4-FFF2-40B4-BE49-F238E27FC236}">
                <a16:creationId xmlns:a16="http://schemas.microsoft.com/office/drawing/2014/main" id="{7281B709-B630-4F46-9739-9BB5AB30ACC0}"/>
              </a:ext>
            </a:extLst>
          </p:cNvPr>
          <p:cNvSpPr/>
          <p:nvPr/>
        </p:nvSpPr>
        <p:spPr>
          <a:xfrm>
            <a:off x="7067708" y="733981"/>
            <a:ext cx="2533494" cy="397886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es-ES"/>
          </a:p>
        </p:txBody>
      </p:sp>
      <p:sp>
        <p:nvSpPr>
          <p:cNvPr id="4" name="Slide Image Placeholder 3"/>
          <p:cNvSpPr>
            <a:spLocks noGrp="1" noRot="1" noChangeAspect="1"/>
          </p:cNvSpPr>
          <p:nvPr>
            <p:ph type="sldImg" idx="2"/>
          </p:nvPr>
        </p:nvSpPr>
        <p:spPr>
          <a:xfrm>
            <a:off x="140436" y="1082059"/>
            <a:ext cx="6983412" cy="392747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96576" y="4751984"/>
            <a:ext cx="6871132" cy="2563215"/>
          </a:xfrm>
          <a:prstGeom prst="rect">
            <a:avLst/>
          </a:prstGeom>
        </p:spPr>
        <p:txBody>
          <a:bodyPr vert="horz" lIns="96661" tIns="48331" rIns="96661" bIns="48331" rtlCol="0"/>
          <a:lstStyle/>
          <a:p>
            <a:pPr lvl="0"/>
            <a:r>
              <a:rPr lang="en-US"/>
              <a:t>Click to edit Master text styles</a:t>
            </a:r>
          </a:p>
        </p:txBody>
      </p:sp>
      <p:sp>
        <p:nvSpPr>
          <p:cNvPr id="8" name="Rectangle 7">
            <a:extLst>
              <a:ext uri="{FF2B5EF4-FFF2-40B4-BE49-F238E27FC236}">
                <a16:creationId xmlns:a16="http://schemas.microsoft.com/office/drawing/2014/main" id="{519FDED0-6821-4011-9ACF-5FBF0AF784A7}"/>
              </a:ext>
            </a:extLst>
          </p:cNvPr>
          <p:cNvSpPr/>
          <p:nvPr/>
        </p:nvSpPr>
        <p:spPr>
          <a:xfrm>
            <a:off x="0" y="1"/>
            <a:ext cx="9601200" cy="28488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algn="ctr"/>
            <a:endParaRPr lang="es-ES"/>
          </a:p>
        </p:txBody>
      </p:sp>
      <p:sp>
        <p:nvSpPr>
          <p:cNvPr id="9" name="Freeform: Shape 8">
            <a:extLst>
              <a:ext uri="{FF2B5EF4-FFF2-40B4-BE49-F238E27FC236}">
                <a16:creationId xmlns:a16="http://schemas.microsoft.com/office/drawing/2014/main" id="{09022C86-4267-4CFD-A7A3-5D4A2A3333D6}"/>
              </a:ext>
            </a:extLst>
          </p:cNvPr>
          <p:cNvSpPr/>
          <p:nvPr/>
        </p:nvSpPr>
        <p:spPr>
          <a:xfrm>
            <a:off x="-659980" y="2864837"/>
            <a:ext cx="356265" cy="361920"/>
          </a:xfrm>
          <a:custGeom>
            <a:avLst/>
            <a:gdLst>
              <a:gd name="connsiteX0" fmla="*/ 339300 w 339300"/>
              <a:gd name="connsiteY0" fmla="*/ 169650 h 339300"/>
              <a:gd name="connsiteX1" fmla="*/ 169650 w 339300"/>
              <a:gd name="connsiteY1" fmla="*/ 339300 h 339300"/>
              <a:gd name="connsiteX2" fmla="*/ 0 w 339300"/>
              <a:gd name="connsiteY2" fmla="*/ 169650 h 339300"/>
              <a:gd name="connsiteX3" fmla="*/ 169650 w 339300"/>
              <a:gd name="connsiteY3" fmla="*/ 0 h 339300"/>
              <a:gd name="connsiteX4" fmla="*/ 339300 w 339300"/>
              <a:gd name="connsiteY4" fmla="*/ 169650 h 33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00" h="339300">
                <a:moveTo>
                  <a:pt x="339300" y="169650"/>
                </a:moveTo>
                <a:cubicBezTo>
                  <a:pt x="339300" y="263345"/>
                  <a:pt x="263345" y="339300"/>
                  <a:pt x="169650" y="339300"/>
                </a:cubicBezTo>
                <a:cubicBezTo>
                  <a:pt x="75955" y="339300"/>
                  <a:pt x="0" y="263345"/>
                  <a:pt x="0" y="169650"/>
                </a:cubicBezTo>
                <a:cubicBezTo>
                  <a:pt x="0" y="75955"/>
                  <a:pt x="75955" y="0"/>
                  <a:pt x="169650" y="0"/>
                </a:cubicBezTo>
                <a:cubicBezTo>
                  <a:pt x="263345" y="0"/>
                  <a:pt x="339300" y="75955"/>
                  <a:pt x="339300" y="169650"/>
                </a:cubicBezTo>
                <a:close/>
              </a:path>
            </a:pathLst>
          </a:custGeom>
          <a:solidFill>
            <a:srgbClr val="093371"/>
          </a:solidFill>
          <a:ln w="1949" cap="flat">
            <a:noFill/>
            <a:prstDash val="solid"/>
            <a:miter/>
          </a:ln>
        </p:spPr>
        <p:txBody>
          <a:bodyPr lIns="96661" tIns="48331" rIns="96661" bIns="48331" rtlCol="0" anchor="ctr"/>
          <a:lstStyle/>
          <a:p>
            <a:endParaRPr lang="es-ES"/>
          </a:p>
        </p:txBody>
      </p:sp>
      <p:sp>
        <p:nvSpPr>
          <p:cNvPr id="10" name="Freeform: Shape 9">
            <a:extLst>
              <a:ext uri="{FF2B5EF4-FFF2-40B4-BE49-F238E27FC236}">
                <a16:creationId xmlns:a16="http://schemas.microsoft.com/office/drawing/2014/main" id="{156D2CDF-A95E-4AD4-88B2-B2AF1D695148}"/>
              </a:ext>
            </a:extLst>
          </p:cNvPr>
          <p:cNvSpPr/>
          <p:nvPr/>
        </p:nvSpPr>
        <p:spPr>
          <a:xfrm>
            <a:off x="-635972" y="2365306"/>
            <a:ext cx="301471" cy="306256"/>
          </a:xfrm>
          <a:custGeom>
            <a:avLst/>
            <a:gdLst>
              <a:gd name="connsiteX0" fmla="*/ 261902 w 287115"/>
              <a:gd name="connsiteY0" fmla="*/ 287115 h 287115"/>
              <a:gd name="connsiteX1" fmla="*/ 25213 w 287115"/>
              <a:gd name="connsiteY1" fmla="*/ 287115 h 287115"/>
              <a:gd name="connsiteX2" fmla="*/ 0 w 287115"/>
              <a:gd name="connsiteY2" fmla="*/ 261902 h 287115"/>
              <a:gd name="connsiteX3" fmla="*/ 0 w 287115"/>
              <a:gd name="connsiteY3" fmla="*/ 25213 h 287115"/>
              <a:gd name="connsiteX4" fmla="*/ 25213 w 287115"/>
              <a:gd name="connsiteY4" fmla="*/ 0 h 287115"/>
              <a:gd name="connsiteX5" fmla="*/ 261902 w 287115"/>
              <a:gd name="connsiteY5" fmla="*/ 0 h 287115"/>
              <a:gd name="connsiteX6" fmla="*/ 287115 w 287115"/>
              <a:gd name="connsiteY6" fmla="*/ 25213 h 287115"/>
              <a:gd name="connsiteX7" fmla="*/ 287115 w 287115"/>
              <a:gd name="connsiteY7" fmla="*/ 261902 h 287115"/>
              <a:gd name="connsiteX8" fmla="*/ 261902 w 287115"/>
              <a:gd name="connsiteY8" fmla="*/ 287115 h 28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15" h="287115">
                <a:moveTo>
                  <a:pt x="261902" y="287115"/>
                </a:moveTo>
                <a:lnTo>
                  <a:pt x="25213" y="287115"/>
                </a:lnTo>
                <a:cubicBezTo>
                  <a:pt x="11336" y="287115"/>
                  <a:pt x="0" y="275779"/>
                  <a:pt x="0" y="261902"/>
                </a:cubicBezTo>
                <a:lnTo>
                  <a:pt x="0" y="25213"/>
                </a:lnTo>
                <a:cubicBezTo>
                  <a:pt x="0" y="11336"/>
                  <a:pt x="11336" y="0"/>
                  <a:pt x="25213" y="0"/>
                </a:cubicBezTo>
                <a:lnTo>
                  <a:pt x="261902" y="0"/>
                </a:lnTo>
                <a:cubicBezTo>
                  <a:pt x="275779" y="0"/>
                  <a:pt x="287115" y="11336"/>
                  <a:pt x="287115" y="25213"/>
                </a:cubicBezTo>
                <a:lnTo>
                  <a:pt x="287115" y="261902"/>
                </a:lnTo>
                <a:cubicBezTo>
                  <a:pt x="287115" y="275975"/>
                  <a:pt x="275779" y="287115"/>
                  <a:pt x="261902" y="287115"/>
                </a:cubicBezTo>
                <a:close/>
              </a:path>
            </a:pathLst>
          </a:custGeom>
          <a:solidFill>
            <a:srgbClr val="FF8F02"/>
          </a:solidFill>
          <a:ln w="1949" cap="flat">
            <a:noFill/>
            <a:prstDash val="solid"/>
            <a:miter/>
          </a:ln>
        </p:spPr>
        <p:txBody>
          <a:bodyPr lIns="96661" tIns="48331" rIns="96661" bIns="48331" rtlCol="0" anchor="ctr"/>
          <a:lstStyle/>
          <a:p>
            <a:endParaRPr lang="es-ES"/>
          </a:p>
        </p:txBody>
      </p:sp>
      <p:sp>
        <p:nvSpPr>
          <p:cNvPr id="11" name="Freeform: Shape 10">
            <a:extLst>
              <a:ext uri="{FF2B5EF4-FFF2-40B4-BE49-F238E27FC236}">
                <a16:creationId xmlns:a16="http://schemas.microsoft.com/office/drawing/2014/main" id="{FBAB40DE-398E-4AC7-A000-BA2DEAF56F60}"/>
              </a:ext>
            </a:extLst>
          </p:cNvPr>
          <p:cNvSpPr/>
          <p:nvPr/>
        </p:nvSpPr>
        <p:spPr>
          <a:xfrm>
            <a:off x="-588441" y="1661360"/>
            <a:ext cx="347658" cy="329710"/>
          </a:xfrm>
          <a:custGeom>
            <a:avLst/>
            <a:gdLst>
              <a:gd name="connsiteX0" fmla="*/ 20684 w 331103"/>
              <a:gd name="connsiteY0" fmla="*/ 309103 h 309103"/>
              <a:gd name="connsiteX1" fmla="*/ 310340 w 331103"/>
              <a:gd name="connsiteY1" fmla="*/ 309103 h 309103"/>
              <a:gd name="connsiteX2" fmla="*/ 328517 w 331103"/>
              <a:gd name="connsiteY2" fmla="*/ 278418 h 309103"/>
              <a:gd name="connsiteX3" fmla="*/ 183884 w 331103"/>
              <a:gd name="connsiteY3" fmla="*/ 10847 h 309103"/>
              <a:gd name="connsiteX4" fmla="*/ 147335 w 331103"/>
              <a:gd name="connsiteY4" fmla="*/ 10847 h 309103"/>
              <a:gd name="connsiteX5" fmla="*/ 2507 w 331103"/>
              <a:gd name="connsiteY5" fmla="*/ 278418 h 309103"/>
              <a:gd name="connsiteX6" fmla="*/ 20684 w 331103"/>
              <a:gd name="connsiteY6" fmla="*/ 309103 h 309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103" h="309103">
                <a:moveTo>
                  <a:pt x="20684" y="309103"/>
                </a:moveTo>
                <a:lnTo>
                  <a:pt x="310340" y="309103"/>
                </a:lnTo>
                <a:cubicBezTo>
                  <a:pt x="325976" y="309103"/>
                  <a:pt x="336139" y="292295"/>
                  <a:pt x="328517" y="278418"/>
                </a:cubicBezTo>
                <a:lnTo>
                  <a:pt x="183884" y="10847"/>
                </a:lnTo>
                <a:cubicBezTo>
                  <a:pt x="176066" y="-3616"/>
                  <a:pt x="155153" y="-3616"/>
                  <a:pt x="147335" y="10847"/>
                </a:cubicBezTo>
                <a:lnTo>
                  <a:pt x="2507" y="278418"/>
                </a:lnTo>
                <a:cubicBezTo>
                  <a:pt x="-4920" y="292295"/>
                  <a:pt x="5048" y="309103"/>
                  <a:pt x="20684" y="309103"/>
                </a:cubicBezTo>
                <a:close/>
              </a:path>
            </a:pathLst>
          </a:custGeom>
          <a:solidFill>
            <a:srgbClr val="2196F3"/>
          </a:solidFill>
          <a:ln w="1949" cap="flat">
            <a:noFill/>
            <a:prstDash val="solid"/>
            <a:miter/>
          </a:ln>
        </p:spPr>
        <p:txBody>
          <a:bodyPr lIns="96661" tIns="48331" rIns="96661" bIns="48331" rtlCol="0" anchor="ctr"/>
          <a:lstStyle/>
          <a:p>
            <a:endParaRPr lang="es-ES"/>
          </a:p>
        </p:txBody>
      </p:sp>
      <p:sp>
        <p:nvSpPr>
          <p:cNvPr id="12" name="TextBox 11">
            <a:extLst>
              <a:ext uri="{FF2B5EF4-FFF2-40B4-BE49-F238E27FC236}">
                <a16:creationId xmlns:a16="http://schemas.microsoft.com/office/drawing/2014/main" id="{04F63462-B46A-40C7-AD47-FF63CAEA89F9}"/>
              </a:ext>
            </a:extLst>
          </p:cNvPr>
          <p:cNvSpPr txBox="1"/>
          <p:nvPr/>
        </p:nvSpPr>
        <p:spPr>
          <a:xfrm>
            <a:off x="142593" y="0"/>
            <a:ext cx="7319726" cy="282272"/>
          </a:xfrm>
          <a:prstGeom prst="rect">
            <a:avLst/>
          </a:prstGeom>
          <a:noFill/>
        </p:spPr>
        <p:txBody>
          <a:bodyPr wrap="square" lIns="96661" tIns="48331" rIns="96661" bIns="48331" rtlCol="0">
            <a:spAutoFit/>
          </a:bodyPr>
          <a:lstStyle/>
          <a:p>
            <a:r>
              <a:rPr lang="es-ES" sz="1200">
                <a:solidFill>
                  <a:srgbClr val="2196F3"/>
                </a:solidFill>
                <a:latin typeface="Rubik" pitchFamily="2" charset="-79"/>
                <a:cs typeface="Rubik" pitchFamily="2" charset="-79"/>
              </a:rPr>
              <a:t>Course</a:t>
            </a:r>
            <a:r>
              <a:rPr lang="es-ES" sz="1200">
                <a:latin typeface="Rubik" pitchFamily="2" charset="-79"/>
                <a:cs typeface="Rubik" pitchFamily="2" charset="-79"/>
              </a:rPr>
              <a:t>: Introduction to DHIS2 – </a:t>
            </a:r>
            <a:r>
              <a:rPr lang="es-ES" sz="1200">
                <a:solidFill>
                  <a:srgbClr val="2196F3"/>
                </a:solidFill>
                <a:latin typeface="Rubik" pitchFamily="2" charset="-79"/>
                <a:cs typeface="Rubik" pitchFamily="2" charset="-79"/>
              </a:rPr>
              <a:t>Lesson</a:t>
            </a:r>
            <a:r>
              <a:rPr lang="es-ES" sz="1200">
                <a:latin typeface="Rubik" pitchFamily="2" charset="-79"/>
                <a:cs typeface="Rubik" pitchFamily="2" charset="-79"/>
              </a:rPr>
              <a:t>: How Data Are Entered into DHIS2? </a:t>
            </a:r>
          </a:p>
        </p:txBody>
      </p:sp>
      <p:sp>
        <p:nvSpPr>
          <p:cNvPr id="7" name="Slide Number Placeholder 6"/>
          <p:cNvSpPr>
            <a:spLocks noGrp="1"/>
          </p:cNvSpPr>
          <p:nvPr>
            <p:ph type="sldNum" sz="quarter" idx="5"/>
          </p:nvPr>
        </p:nvSpPr>
        <p:spPr>
          <a:xfrm>
            <a:off x="8776389" y="1"/>
            <a:ext cx="824812" cy="279051"/>
          </a:xfrm>
          <a:prstGeom prst="rect">
            <a:avLst/>
          </a:prstGeom>
        </p:spPr>
        <p:txBody>
          <a:bodyPr vert="horz" lIns="96661" tIns="48331" rIns="96661" bIns="48331" rtlCol="0" anchor="b"/>
          <a:lstStyle>
            <a:lvl1pPr algn="r">
              <a:defRPr sz="1300">
                <a:latin typeface="Rubik Medium" pitchFamily="2" charset="-79"/>
                <a:cs typeface="Rubik Medium" pitchFamily="2" charset="-79"/>
              </a:defRPr>
            </a:lvl1pPr>
          </a:lstStyle>
          <a:p>
            <a:fld id="{85A9EAA7-6341-4A26-8261-213BB66666A9}" type="slidenum">
              <a:rPr lang="es-ES" smtClean="0"/>
              <a:pPr/>
              <a:t>‹#›</a:t>
            </a:fld>
            <a:endParaRPr lang="es-ES"/>
          </a:p>
        </p:txBody>
      </p:sp>
      <p:sp>
        <p:nvSpPr>
          <p:cNvPr id="13" name="Rectangle 12">
            <a:extLst>
              <a:ext uri="{FF2B5EF4-FFF2-40B4-BE49-F238E27FC236}">
                <a16:creationId xmlns:a16="http://schemas.microsoft.com/office/drawing/2014/main" id="{1201D2AD-CC18-4247-9FBA-EF9BA004078D}"/>
              </a:ext>
            </a:extLst>
          </p:cNvPr>
          <p:cNvSpPr/>
          <p:nvPr/>
        </p:nvSpPr>
        <p:spPr>
          <a:xfrm>
            <a:off x="0" y="4427963"/>
            <a:ext cx="7067708" cy="28488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lvl="0" algn="l"/>
            <a:r>
              <a:rPr lang="es-ES" sz="1200" kern="1200">
                <a:solidFill>
                  <a:srgbClr val="2196F3"/>
                </a:solidFill>
                <a:latin typeface="Rubik" pitchFamily="2" charset="-79"/>
                <a:ea typeface="+mn-ea"/>
                <a:cs typeface="Rubik" pitchFamily="2" charset="-79"/>
              </a:rPr>
              <a:t>    Narration</a:t>
            </a:r>
          </a:p>
        </p:txBody>
      </p:sp>
      <p:sp>
        <p:nvSpPr>
          <p:cNvPr id="14" name="Rectangle 13">
            <a:extLst>
              <a:ext uri="{FF2B5EF4-FFF2-40B4-BE49-F238E27FC236}">
                <a16:creationId xmlns:a16="http://schemas.microsoft.com/office/drawing/2014/main" id="{AE65DAB2-799D-4666-8DFB-0BD30C692B51}"/>
              </a:ext>
            </a:extLst>
          </p:cNvPr>
          <p:cNvSpPr/>
          <p:nvPr/>
        </p:nvSpPr>
        <p:spPr>
          <a:xfrm>
            <a:off x="7067708" y="449098"/>
            <a:ext cx="2533494" cy="28488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rtlCol="0" anchor="ctr"/>
          <a:lstStyle/>
          <a:p>
            <a:pPr lvl="0" algn="l"/>
            <a:r>
              <a:rPr lang="es-ES" sz="1200" kern="1200">
                <a:solidFill>
                  <a:srgbClr val="2196F3"/>
                </a:solidFill>
                <a:latin typeface="Rubik" pitchFamily="2" charset="-79"/>
                <a:ea typeface="+mn-ea"/>
                <a:cs typeface="Rubik" pitchFamily="2" charset="-79"/>
              </a:rPr>
              <a:t>My notes</a:t>
            </a:r>
          </a:p>
        </p:txBody>
      </p:sp>
      <p:cxnSp>
        <p:nvCxnSpPr>
          <p:cNvPr id="17" name="Straight Connector 16">
            <a:extLst>
              <a:ext uri="{FF2B5EF4-FFF2-40B4-BE49-F238E27FC236}">
                <a16:creationId xmlns:a16="http://schemas.microsoft.com/office/drawing/2014/main" id="{045A806F-CD9F-4C95-A8CD-B52A7B655CC3}"/>
              </a:ext>
            </a:extLst>
          </p:cNvPr>
          <p:cNvCxnSpPr>
            <a:cxnSpLocks/>
          </p:cNvCxnSpPr>
          <p:nvPr/>
        </p:nvCxnSpPr>
        <p:spPr>
          <a:xfrm>
            <a:off x="7295962" y="1226443"/>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E837F1-60D3-43B0-9109-F029670903A4}"/>
              </a:ext>
            </a:extLst>
          </p:cNvPr>
          <p:cNvCxnSpPr>
            <a:cxnSpLocks/>
          </p:cNvCxnSpPr>
          <p:nvPr/>
        </p:nvCxnSpPr>
        <p:spPr>
          <a:xfrm>
            <a:off x="7295962" y="1557705"/>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1B18A5-9A51-4D29-A887-881F20B52206}"/>
              </a:ext>
            </a:extLst>
          </p:cNvPr>
          <p:cNvCxnSpPr>
            <a:cxnSpLocks/>
          </p:cNvCxnSpPr>
          <p:nvPr/>
        </p:nvCxnSpPr>
        <p:spPr>
          <a:xfrm>
            <a:off x="7295962" y="1888966"/>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F606255-2E40-4717-AC81-8F744ABB984E}"/>
              </a:ext>
            </a:extLst>
          </p:cNvPr>
          <p:cNvCxnSpPr>
            <a:cxnSpLocks/>
          </p:cNvCxnSpPr>
          <p:nvPr/>
        </p:nvCxnSpPr>
        <p:spPr>
          <a:xfrm>
            <a:off x="7295962" y="2220228"/>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6A235B-F179-4046-9532-3DDC822297C7}"/>
              </a:ext>
            </a:extLst>
          </p:cNvPr>
          <p:cNvCxnSpPr>
            <a:cxnSpLocks/>
          </p:cNvCxnSpPr>
          <p:nvPr/>
        </p:nvCxnSpPr>
        <p:spPr>
          <a:xfrm>
            <a:off x="7295962" y="2551490"/>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8E90BC1-BBF8-4A1C-8C7B-8321806AEBB4}"/>
              </a:ext>
            </a:extLst>
          </p:cNvPr>
          <p:cNvCxnSpPr>
            <a:cxnSpLocks/>
          </p:cNvCxnSpPr>
          <p:nvPr/>
        </p:nvCxnSpPr>
        <p:spPr>
          <a:xfrm>
            <a:off x="7295962" y="2882752"/>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A087F3-C916-40BF-8D91-EBF63AC5874D}"/>
              </a:ext>
            </a:extLst>
          </p:cNvPr>
          <p:cNvCxnSpPr>
            <a:cxnSpLocks/>
          </p:cNvCxnSpPr>
          <p:nvPr/>
        </p:nvCxnSpPr>
        <p:spPr>
          <a:xfrm>
            <a:off x="7295962" y="3214014"/>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11893E-5B2F-402D-8807-2AB06AACD590}"/>
              </a:ext>
            </a:extLst>
          </p:cNvPr>
          <p:cNvCxnSpPr>
            <a:cxnSpLocks/>
          </p:cNvCxnSpPr>
          <p:nvPr/>
        </p:nvCxnSpPr>
        <p:spPr>
          <a:xfrm>
            <a:off x="7295962" y="3545276"/>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E9E5BAD-1C70-4F09-8382-F73D2AC6ED08}"/>
              </a:ext>
            </a:extLst>
          </p:cNvPr>
          <p:cNvCxnSpPr>
            <a:cxnSpLocks/>
          </p:cNvCxnSpPr>
          <p:nvPr/>
        </p:nvCxnSpPr>
        <p:spPr>
          <a:xfrm>
            <a:off x="7295962" y="3876538"/>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66F8850-1CBA-4ED1-87D7-588F511365D4}"/>
              </a:ext>
            </a:extLst>
          </p:cNvPr>
          <p:cNvCxnSpPr>
            <a:cxnSpLocks/>
          </p:cNvCxnSpPr>
          <p:nvPr/>
        </p:nvCxnSpPr>
        <p:spPr>
          <a:xfrm>
            <a:off x="7295962" y="4207799"/>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22B5050-81BF-4E55-BDAF-6A961D621C11}"/>
              </a:ext>
            </a:extLst>
          </p:cNvPr>
          <p:cNvCxnSpPr>
            <a:cxnSpLocks/>
          </p:cNvCxnSpPr>
          <p:nvPr/>
        </p:nvCxnSpPr>
        <p:spPr>
          <a:xfrm>
            <a:off x="7295962" y="4539061"/>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82119F1-996F-4E2A-A3BE-3DF4EF8742F8}"/>
              </a:ext>
            </a:extLst>
          </p:cNvPr>
          <p:cNvCxnSpPr>
            <a:cxnSpLocks/>
          </p:cNvCxnSpPr>
          <p:nvPr/>
        </p:nvCxnSpPr>
        <p:spPr>
          <a:xfrm>
            <a:off x="7295962" y="4870323"/>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EA0988A-5E4F-450A-9B38-74C3421E9DE9}"/>
              </a:ext>
            </a:extLst>
          </p:cNvPr>
          <p:cNvCxnSpPr>
            <a:cxnSpLocks/>
          </p:cNvCxnSpPr>
          <p:nvPr/>
        </p:nvCxnSpPr>
        <p:spPr>
          <a:xfrm>
            <a:off x="7295962" y="5201585"/>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9E46E3-4ED1-427B-BD84-89FE8A8DF49F}"/>
              </a:ext>
            </a:extLst>
          </p:cNvPr>
          <p:cNvCxnSpPr>
            <a:cxnSpLocks/>
          </p:cNvCxnSpPr>
          <p:nvPr/>
        </p:nvCxnSpPr>
        <p:spPr>
          <a:xfrm>
            <a:off x="7295962" y="5532847"/>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C415B2-0B84-4D08-912B-D8C74ECAB521}"/>
              </a:ext>
            </a:extLst>
          </p:cNvPr>
          <p:cNvCxnSpPr>
            <a:cxnSpLocks/>
          </p:cNvCxnSpPr>
          <p:nvPr/>
        </p:nvCxnSpPr>
        <p:spPr>
          <a:xfrm>
            <a:off x="7295962" y="5864109"/>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855950D-8363-4E40-AA7C-7773110F85C9}"/>
              </a:ext>
            </a:extLst>
          </p:cNvPr>
          <p:cNvCxnSpPr>
            <a:cxnSpLocks/>
          </p:cNvCxnSpPr>
          <p:nvPr/>
        </p:nvCxnSpPr>
        <p:spPr>
          <a:xfrm>
            <a:off x="7295962" y="6195371"/>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64DC98-7646-4276-B358-867C6A59A8DE}"/>
              </a:ext>
            </a:extLst>
          </p:cNvPr>
          <p:cNvCxnSpPr>
            <a:cxnSpLocks/>
          </p:cNvCxnSpPr>
          <p:nvPr/>
        </p:nvCxnSpPr>
        <p:spPr>
          <a:xfrm>
            <a:off x="7295962" y="6526634"/>
            <a:ext cx="203431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Lato" panose="020F0502020204030203" pitchFamily="34" charset="0"/>
        <a:ea typeface="+mn-ea"/>
        <a:cs typeface="+mn-cs"/>
      </a:defRPr>
    </a:lvl1pPr>
    <a:lvl2pPr marL="457200" algn="l" defTabSz="914400" rtl="0" eaLnBrk="1" latinLnBrk="0" hangingPunct="1">
      <a:defRPr sz="1200" kern="1200">
        <a:solidFill>
          <a:schemeClr val="tx1"/>
        </a:solidFill>
        <a:latin typeface="Lato" panose="020F0502020204030203" pitchFamily="34" charset="0"/>
        <a:ea typeface="+mn-ea"/>
        <a:cs typeface="+mn-cs"/>
      </a:defRPr>
    </a:lvl2pPr>
    <a:lvl3pPr marL="914400" algn="l" defTabSz="914400" rtl="0" eaLnBrk="1" latinLnBrk="0" hangingPunct="1">
      <a:defRPr sz="1200" kern="1200">
        <a:solidFill>
          <a:schemeClr val="tx1"/>
        </a:solidFill>
        <a:latin typeface="Lato" panose="020F0502020204030203" pitchFamily="34" charset="0"/>
        <a:ea typeface="+mn-ea"/>
        <a:cs typeface="+mn-cs"/>
      </a:defRPr>
    </a:lvl3pPr>
    <a:lvl4pPr marL="1371600" algn="l" defTabSz="914400" rtl="0" eaLnBrk="1" latinLnBrk="0" hangingPunct="1">
      <a:defRPr sz="1200" kern="1200">
        <a:solidFill>
          <a:schemeClr val="tx1"/>
        </a:solidFill>
        <a:latin typeface="Lato" panose="020F0502020204030203" pitchFamily="34" charset="0"/>
        <a:ea typeface="+mn-ea"/>
        <a:cs typeface="+mn-cs"/>
      </a:defRPr>
    </a:lvl4pPr>
    <a:lvl5pPr marL="1828800" algn="l" defTabSz="914400" rtl="0" eaLnBrk="1" latinLnBrk="0" hangingPunct="1">
      <a:defRPr sz="12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400" y="452438"/>
            <a:ext cx="6972300" cy="3921125"/>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41325"/>
            <a:ext cx="6978650" cy="3925888"/>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Note that forms, as well as the configuration and hierarchy of the health system are completely customizable within the platform. This will be discussed further later on.</a:t>
            </a:r>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1473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41325"/>
            <a:ext cx="6978650" cy="3925888"/>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The second category of data, or data model, captures anonymous individualized data, also called Events, and we use the Capture app to register </a:t>
            </a:r>
            <a:r>
              <a:rPr lang="es-ES">
                <a:solidFill>
                  <a:srgbClr val="000000"/>
                </a:solidFill>
              </a:rPr>
              <a:t>Event data</a:t>
            </a:r>
            <a:r>
              <a:rPr lang="en-US">
                <a:solidFill>
                  <a:srgbClr val="000000"/>
                </a:solidFill>
              </a:rPr>
              <a:t>.</a:t>
            </a:r>
          </a:p>
          <a:p>
            <a:endParaRPr lang="en-US">
              <a:solidFill>
                <a:srgbClr val="000000"/>
              </a:solidFill>
            </a:endParaRPr>
          </a:p>
          <a:p>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1720223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52438"/>
            <a:ext cx="6977063" cy="392430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For example, let's say we want to register a new COVID 19 case in a given health facility, </a:t>
            </a:r>
          </a:p>
          <a:p>
            <a:r>
              <a:rPr lang="en-US">
                <a:solidFill>
                  <a:srgbClr val="000000"/>
                </a:solidFill>
              </a:rPr>
              <a:t>What are the steps to enter this Event data in DHIS2?</a:t>
            </a:r>
          </a:p>
          <a:p>
            <a:r>
              <a:rPr lang="en-US">
                <a:solidFill>
                  <a:srgbClr val="000000"/>
                </a:solidFill>
              </a:rPr>
              <a:t>Let's go back to the platform.</a:t>
            </a:r>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502780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vert="horz" lIns="96661" tIns="48331" rIns="96661" bIns="48331" rtlCol="0"/>
          <a:lstStyle/>
          <a:p>
            <a:r>
              <a:rPr lang="en-US">
                <a:solidFill>
                  <a:srgbClr val="000000"/>
                </a:solidFill>
              </a:rPr>
              <a:t>In this case, we select the Capture app from the application's icon. Then, we need to search for the facility, and select the program, in this case, COVID-19 Cases (events), and then click on New Event. </a:t>
            </a:r>
          </a:p>
          <a:p>
            <a:r>
              <a:rPr lang="en-US">
                <a:solidFill>
                  <a:srgbClr val="000000"/>
                </a:solidFill>
              </a:rPr>
              <a:t>Once you fill out the form, the data is stored in DHIS2.</a:t>
            </a:r>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13</a:t>
            </a:fld>
            <a:endParaRPr lang="es-ES"/>
          </a:p>
        </p:txBody>
      </p:sp>
      <p:sp>
        <p:nvSpPr>
          <p:cNvPr id="5" name="TextBox 4">
            <a:extLst>
              <a:ext uri="{FF2B5EF4-FFF2-40B4-BE49-F238E27FC236}">
                <a16:creationId xmlns:a16="http://schemas.microsoft.com/office/drawing/2014/main" id="{122452C8-999A-49AF-B656-BFA5CA36C376}"/>
              </a:ext>
            </a:extLst>
          </p:cNvPr>
          <p:cNvSpPr txBox="1"/>
          <p:nvPr/>
        </p:nvSpPr>
        <p:spPr>
          <a:xfrm>
            <a:off x="1844192" y="1829017"/>
            <a:ext cx="3621840"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1098418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42913"/>
            <a:ext cx="6978650" cy="3925887"/>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Note that when entering events, the data you are capturing is anonymous, as follow-up on individual cases is not possible within this model.</a:t>
            </a:r>
          </a:p>
          <a:p>
            <a:endParaRPr lang="en-U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4174626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23863"/>
            <a:ext cx="6988175" cy="393065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The third type of data is individual data with identifiers that can be tracked over time. This is also know as the Tracker data model</a:t>
            </a:r>
          </a:p>
          <a:p>
            <a:r>
              <a:rPr lang="en-US">
                <a:solidFill>
                  <a:srgbClr val="000000"/>
                </a:solidFill>
              </a:rPr>
              <a:t>We use the Tracker Capture app to register and enter those data. </a:t>
            </a:r>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1163703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52438"/>
            <a:ext cx="6977063" cy="392430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Using this data model, it's possible to identify a person by their name, phone number, or a combination of any other identifiers.</a:t>
            </a:r>
          </a:p>
          <a:p>
            <a:endParaRPr lang="es-ES">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3034355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41325"/>
            <a:ext cx="6978650" cy="3925888"/>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We use this model when we want to follow up on individuals to track their services and perform individual-level management of cases.</a:t>
            </a:r>
          </a:p>
        </p:txBody>
      </p:sp>
      <p:sp>
        <p:nvSpPr>
          <p:cNvPr id="4" name="Slide Number Placeholder 3"/>
          <p:cNvSpPr>
            <a:spLocks noGrp="1"/>
          </p:cNvSpPr>
          <p:nvPr>
            <p:ph type="sldNum" sz="quarter" idx="5"/>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546255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41325"/>
            <a:ext cx="6989763" cy="3932238"/>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For example, let's say we want to register a patient with COVID-19 to facilitate disease surveillance.</a:t>
            </a:r>
          </a:p>
          <a:p>
            <a:r>
              <a:rPr lang="en-US">
                <a:solidFill>
                  <a:srgbClr val="000000"/>
                </a:solidFill>
              </a:rPr>
              <a:t>What steps should we follow to enter these data?</a:t>
            </a:r>
            <a:endParaRPr lang="es-ES">
              <a:solidFill>
                <a:srgbClr val="000000"/>
              </a:solidFill>
            </a:endParaRPr>
          </a:p>
          <a:p>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3495834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vert="horz" lIns="96661" tIns="48331" rIns="96661" bIns="48331" rtlCol="0"/>
          <a:lstStyle/>
          <a:p>
            <a:r>
              <a:rPr lang="en-US">
                <a:solidFill>
                  <a:srgbClr val="000000"/>
                </a:solidFill>
              </a:rPr>
              <a:t>As in the previous examples, we go to the application's icon and, in this case, open the Tracker capture app, then search for the facility, select the program, and click on "Register." </a:t>
            </a:r>
          </a:p>
          <a:p>
            <a:r>
              <a:rPr lang="en-US">
                <a:solidFill>
                  <a:srgbClr val="000000"/>
                </a:solidFill>
              </a:rPr>
              <a:t>The form contains data that allow identify the individuals and track the services they receive.</a:t>
            </a:r>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19</a:t>
            </a:fld>
            <a:endParaRPr lang="es-ES"/>
          </a:p>
        </p:txBody>
      </p:sp>
      <p:sp>
        <p:nvSpPr>
          <p:cNvPr id="5" name="TextBox 4">
            <a:extLst>
              <a:ext uri="{FF2B5EF4-FFF2-40B4-BE49-F238E27FC236}">
                <a16:creationId xmlns:a16="http://schemas.microsoft.com/office/drawing/2014/main" id="{A25AA4DC-051B-473E-BE47-484106F64FE9}"/>
              </a:ext>
            </a:extLst>
          </p:cNvPr>
          <p:cNvSpPr txBox="1"/>
          <p:nvPr/>
        </p:nvSpPr>
        <p:spPr>
          <a:xfrm>
            <a:off x="1844192" y="1829017"/>
            <a:ext cx="3621840"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63646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52438"/>
            <a:ext cx="6977063" cy="3924300"/>
          </a:xfrm>
        </p:spPr>
      </p:sp>
      <p:sp>
        <p:nvSpPr>
          <p:cNvPr id="3" name="Notes Placeholder 2"/>
          <p:cNvSpPr>
            <a:spLocks noGrp="1"/>
          </p:cNvSpPr>
          <p:nvPr>
            <p:ph type="body" idx="1"/>
          </p:nvPr>
        </p:nvSpPr>
        <p:spPr/>
        <p:txBody>
          <a:bodyPr/>
          <a:lstStyle/>
          <a:p>
            <a:r>
              <a:rPr lang="en-US">
                <a:solidFill>
                  <a:srgbClr val="000000"/>
                </a:solidFill>
                <a:effectLst/>
                <a:sym typeface=""/>
              </a:rPr>
              <a:t>If we want to make informed, data-driven decisions that have an impact on people, we first need to understand how those data are captured and verified.</a:t>
            </a:r>
          </a:p>
          <a:p>
            <a:r>
              <a:rPr lang="en-US">
                <a:solidFill>
                  <a:srgbClr val="000000"/>
                </a:solidFill>
                <a:effectLst/>
                <a:sym typeface=""/>
              </a:rPr>
              <a:t>Only when we have reliable data, can we trust in our analysis to support decision making.</a:t>
            </a:r>
            <a:endParaRPr lang="es-ES">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52438"/>
            <a:ext cx="6977063" cy="3924300"/>
          </a:xfrm>
        </p:spPr>
      </p:sp>
      <p:sp>
        <p:nvSpPr>
          <p:cNvPr id="3" name="Notes Placeholder 2"/>
          <p:cNvSpPr>
            <a:spLocks noGrp="1"/>
          </p:cNvSpPr>
          <p:nvPr>
            <p:ph type="body" idx="1"/>
          </p:nvPr>
        </p:nvSpPr>
        <p:spPr>
          <a:xfrm>
            <a:off x="196576" y="4751984"/>
            <a:ext cx="6871132" cy="2467966"/>
          </a:xfrm>
        </p:spPr>
        <p:txBody>
          <a:bodyPr vert="horz" lIns="96661" tIns="48331" rIns="96661" bIns="48331" rtlCol="0"/>
          <a:lstStyle/>
          <a:p>
            <a:r>
              <a:rPr lang="en-US">
                <a:solidFill>
                  <a:srgbClr val="000000"/>
                </a:solidFill>
                <a:sym typeface=""/>
              </a:rPr>
              <a:t>To wrap up, there are three broad categories of data, or data models, in DHIS2:</a:t>
            </a:r>
          </a:p>
          <a:p>
            <a:pPr marL="302066" indent="-302066">
              <a:buFont typeface="Arial" panose="020B0604020202020204" pitchFamily="34" charset="0"/>
              <a:buChar char="•"/>
            </a:pPr>
            <a:r>
              <a:rPr lang="en-US">
                <a:solidFill>
                  <a:srgbClr val="000000"/>
                </a:solidFill>
                <a:sym typeface=""/>
              </a:rPr>
              <a:t>Numerical or aggregate data</a:t>
            </a:r>
          </a:p>
          <a:p>
            <a:pPr marL="302066" indent="-302066">
              <a:buFont typeface="Arial" panose="020B0604020202020204" pitchFamily="34" charset="0"/>
              <a:buChar char="•"/>
            </a:pPr>
            <a:r>
              <a:rPr lang="en-US">
                <a:solidFill>
                  <a:srgbClr val="000000"/>
                </a:solidFill>
                <a:sym typeface=""/>
              </a:rPr>
              <a:t>Anonymous individualized data or Events, and</a:t>
            </a:r>
          </a:p>
          <a:p>
            <a:pPr marL="302066" indent="-302066">
              <a:buFont typeface="Arial" panose="020B0604020202020204" pitchFamily="34" charset="0"/>
              <a:buChar char="•"/>
            </a:pPr>
            <a:r>
              <a:rPr lang="en-US">
                <a:solidFill>
                  <a:srgbClr val="000000"/>
                </a:solidFill>
                <a:sym typeface=""/>
              </a:rPr>
              <a:t>Individual data with identifiers, or, the Tracker data model.</a:t>
            </a:r>
          </a:p>
          <a:p>
            <a:r>
              <a:rPr lang="en-US">
                <a:solidFill>
                  <a:srgbClr val="000000"/>
                </a:solidFill>
                <a:sym typeface=""/>
              </a:rPr>
              <a:t>And, for each one, there is a specific entry tool:</a:t>
            </a:r>
          </a:p>
          <a:p>
            <a:pPr marL="302066" indent="-302066">
              <a:buFont typeface="Arial" panose="020B0604020202020204" pitchFamily="34" charset="0"/>
              <a:buChar char="•"/>
            </a:pPr>
            <a:r>
              <a:rPr lang="en-US">
                <a:solidFill>
                  <a:srgbClr val="000000"/>
                </a:solidFill>
                <a:sym typeface=""/>
              </a:rPr>
              <a:t>Data entry for aggregate data</a:t>
            </a:r>
          </a:p>
          <a:p>
            <a:pPr marL="302066" indent="-302066">
              <a:buFont typeface="Arial" panose="020B0604020202020204" pitchFamily="34" charset="0"/>
              <a:buChar char="•"/>
            </a:pPr>
            <a:r>
              <a:rPr lang="en-US">
                <a:solidFill>
                  <a:srgbClr val="000000"/>
                </a:solidFill>
                <a:sym typeface=""/>
              </a:rPr>
              <a:t>The capture app for Events, </a:t>
            </a:r>
          </a:p>
          <a:p>
            <a:pPr marL="302066" indent="-302066">
              <a:buFont typeface="Arial" panose="020B0604020202020204" pitchFamily="34" charset="0"/>
              <a:buChar char="•"/>
            </a:pPr>
            <a:r>
              <a:rPr lang="en-US">
                <a:solidFill>
                  <a:srgbClr val="000000"/>
                </a:solidFill>
                <a:sym typeface=""/>
              </a:rPr>
              <a:t>And the Tracker capture app, for Tracker data.</a:t>
            </a:r>
          </a:p>
        </p:txBody>
      </p:sp>
      <p:sp>
        <p:nvSpPr>
          <p:cNvPr id="4" name="Slide Number Placeholder 3"/>
          <p:cNvSpPr>
            <a:spLocks noGrp="1"/>
          </p:cNvSpPr>
          <p:nvPr>
            <p:ph type="sldNum" sz="quarter" idx="5"/>
          </p:nvPr>
        </p:nvSpPr>
        <p:spPr/>
        <p:txBody>
          <a:bodyPr/>
          <a:lstStyle/>
          <a:p>
            <a:fld id="{85A9EAA7-6341-4A26-8261-213BB66666A9}" type="slidenum">
              <a:rPr lang="es-ES" smtClean="0"/>
              <a:t>20</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 y="423863"/>
            <a:ext cx="6986588" cy="3930650"/>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85A9EAA7-6341-4A26-8261-213BB66666A9}" type="slidenum">
              <a:rPr lang="es-ES" smtClean="0"/>
              <a:t>21</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60375"/>
            <a:ext cx="6980238" cy="3925888"/>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In this video, you will see how data are entered into DHIS2. In the next video, you’ll find out how DHIS2 helps ensure data quality.</a:t>
            </a:r>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52438"/>
            <a:ext cx="6977063" cy="392430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DHIS2 works as a centralized data warehouse capable of capturing data from a number of different sources and devices including direct entry through the web or an android device, SMS and even other data sources such as spreadsheets or other electronic systems.</a:t>
            </a:r>
            <a:endParaRPr lang="es-ES">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31800"/>
            <a:ext cx="6978650" cy="3925888"/>
          </a:xfrm>
        </p:spPr>
      </p:sp>
      <p:sp>
        <p:nvSpPr>
          <p:cNvPr id="3" name="Notes Placeholder 2"/>
          <p:cNvSpPr>
            <a:spLocks noGrp="1"/>
          </p:cNvSpPr>
          <p:nvPr>
            <p:ph type="body" idx="1"/>
          </p:nvPr>
        </p:nvSpPr>
        <p:spPr>
          <a:xfrm>
            <a:off x="196576" y="4751984"/>
            <a:ext cx="6871132" cy="2210791"/>
          </a:xfrm>
        </p:spPr>
        <p:txBody>
          <a:bodyPr vert="horz" lIns="96661" tIns="48331" rIns="96661" bIns="48331" rtlCol="0"/>
          <a:lstStyle/>
          <a:p>
            <a:r>
              <a:rPr lang="en-US">
                <a:solidFill>
                  <a:srgbClr val="000000"/>
                </a:solidFill>
                <a:sym typeface=""/>
              </a:rPr>
              <a:t>Within the DHIS2 platform, there are several data collection tools that we can use depending on the type of data we want to capture.</a:t>
            </a:r>
          </a:p>
          <a:p>
            <a:r>
              <a:rPr lang="en-US">
                <a:solidFill>
                  <a:srgbClr val="000000"/>
                </a:solidFill>
                <a:sym typeface=""/>
              </a:rPr>
              <a:t>We can distinguish 3 broad categories of data in DHIS2, also known as data models:</a:t>
            </a:r>
          </a:p>
          <a:p>
            <a:r>
              <a:rPr lang="en-US">
                <a:solidFill>
                  <a:srgbClr val="000000"/>
                </a:solidFill>
                <a:sym typeface=""/>
              </a:rPr>
              <a:t>Numerical or aggregate data</a:t>
            </a:r>
          </a:p>
          <a:p>
            <a:r>
              <a:rPr lang="en-US">
                <a:solidFill>
                  <a:srgbClr val="000000"/>
                </a:solidFill>
                <a:sym typeface=""/>
              </a:rPr>
              <a:t>Anonymous individualized data, and</a:t>
            </a:r>
          </a:p>
          <a:p>
            <a:r>
              <a:rPr lang="en-US">
                <a:solidFill>
                  <a:srgbClr val="000000"/>
                </a:solidFill>
                <a:sym typeface=""/>
              </a:rPr>
              <a:t>Individual data with identifiers.</a:t>
            </a:r>
          </a:p>
          <a:p>
            <a:r>
              <a:rPr lang="en-US">
                <a:solidFill>
                  <a:srgbClr val="000000"/>
                </a:solidFill>
                <a:sym typeface=""/>
              </a:rPr>
              <a:t>Let's briefly review each of these models. </a:t>
            </a:r>
          </a:p>
          <a:p>
            <a:endParaRPr lang="en-US">
              <a:solidFill>
                <a:srgbClr val="000000"/>
              </a:solidFill>
              <a:sym typeface=""/>
            </a:endParaRPr>
          </a:p>
          <a:p>
            <a:endParaRPr lang="es-ES">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52438"/>
            <a:ext cx="6977063" cy="3924300"/>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sym typeface=""/>
              </a:rPr>
              <a:t>The first data model is numerical or aggregate data and we use the Data Entry app to capture </a:t>
            </a:r>
            <a:r>
              <a:rPr lang="es-ES">
                <a:solidFill>
                  <a:srgbClr val="000000"/>
                </a:solidFill>
              </a:rPr>
              <a:t>data of this type</a:t>
            </a:r>
            <a:r>
              <a:rPr lang="en-US">
                <a:solidFill>
                  <a:srgbClr val="000000"/>
                </a:solidFill>
                <a:sym typeface=""/>
              </a:rPr>
              <a:t>.</a:t>
            </a:r>
            <a:endParaRPr lang="es-ES">
              <a:solidFill>
                <a:srgbClr val="000000"/>
              </a:solidFill>
              <a:sym typeface=""/>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41325"/>
            <a:ext cx="6978650" cy="3925888"/>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For example, let's say 10 children received their vaccines today in a given health facility in the context of an immunization program, and we want to enter this information into DHIS2.  </a:t>
            </a:r>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460375"/>
            <a:ext cx="6980238" cy="3925888"/>
          </a:xfrm>
        </p:spPr>
      </p:sp>
      <p:sp>
        <p:nvSpPr>
          <p:cNvPr id="3" name="Notes Placeholder 2"/>
          <p:cNvSpPr>
            <a:spLocks noGrp="1"/>
          </p:cNvSpPr>
          <p:nvPr>
            <p:ph type="body" idx="1"/>
          </p:nvPr>
        </p:nvSpPr>
        <p:spPr/>
        <p:txBody>
          <a:bodyPr vert="horz" lIns="96661" tIns="48331" rIns="96661" bIns="48331" rtlCol="0"/>
          <a:lstStyle/>
          <a:p>
            <a:r>
              <a:rPr lang="en-US">
                <a:solidFill>
                  <a:srgbClr val="000000"/>
                </a:solidFill>
              </a:rPr>
              <a:t>What are the steps we need to follow to enter these data? </a:t>
            </a:r>
          </a:p>
          <a:p>
            <a:r>
              <a:rPr lang="en-US">
                <a:solidFill>
                  <a:srgbClr val="000000"/>
                </a:solidFill>
              </a:rPr>
              <a:t>Let's go to the platform and see how it works.</a:t>
            </a:r>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2649436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vert="horz" lIns="96661" tIns="48331" rIns="96661" bIns="48331" rtlCol="0"/>
          <a:lstStyle/>
          <a:p>
            <a:r>
              <a:rPr lang="en-US">
                <a:solidFill>
                  <a:srgbClr val="000000"/>
                </a:solidFill>
              </a:rPr>
              <a:t>After logging in,  we go to the application's icon in DHIS2 and open the Data Entry app. Then, we search the facility from the dropdown menu,  select the immunization program from the Data Set menu, followed by the time period we want to update.</a:t>
            </a:r>
          </a:p>
          <a:p>
            <a:r>
              <a:rPr lang="en-US">
                <a:solidFill>
                  <a:srgbClr val="000000"/>
                </a:solidFill>
              </a:rPr>
              <a:t>To enter the data, you only need to select the cell and update the numbers.</a:t>
            </a:r>
            <a:endParaRPr lang="es-ES">
              <a:solidFill>
                <a:srgbClr val="000000"/>
              </a:solidFill>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9</a:t>
            </a:fld>
            <a:endParaRPr lang="es-ES"/>
          </a:p>
        </p:txBody>
      </p:sp>
      <p:sp>
        <p:nvSpPr>
          <p:cNvPr id="5" name="TextBox 4">
            <a:extLst>
              <a:ext uri="{FF2B5EF4-FFF2-40B4-BE49-F238E27FC236}">
                <a16:creationId xmlns:a16="http://schemas.microsoft.com/office/drawing/2014/main" id="{AF03C747-DB6F-42BB-9418-076A0B4F6F5A}"/>
              </a:ext>
            </a:extLst>
          </p:cNvPr>
          <p:cNvSpPr txBox="1"/>
          <p:nvPr/>
        </p:nvSpPr>
        <p:spPr>
          <a:xfrm>
            <a:off x="1844192" y="1829017"/>
            <a:ext cx="3621840" cy="374605"/>
          </a:xfrm>
          <a:prstGeom prst="rect">
            <a:avLst/>
          </a:prstGeom>
          <a:noFill/>
        </p:spPr>
        <p:txBody>
          <a:bodyPr wrap="square" lIns="96661" tIns="48331" rIns="96661" bIns="48331" rtlCol="0">
            <a:spAutoFit/>
          </a:bodyPr>
          <a:lstStyle/>
          <a:p>
            <a:pPr algn="ctr"/>
            <a:r>
              <a:rPr lang="es-ES"/>
              <a:t>DEMO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2.png"/><Relationship Id="rId18" Type="http://schemas.openxmlformats.org/officeDocument/2006/relationships/image" Target="../media/image22.svg"/><Relationship Id="rId26" Type="http://schemas.openxmlformats.org/officeDocument/2006/relationships/image" Target="../media/image30.svg"/><Relationship Id="rId3" Type="http://schemas.openxmlformats.org/officeDocument/2006/relationships/image" Target="../media/image1.png"/><Relationship Id="rId21" Type="http://schemas.openxmlformats.org/officeDocument/2006/relationships/image" Target="../media/image25.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image" Target="../media/image18.png"/><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8.svg"/><Relationship Id="rId5" Type="http://schemas.openxmlformats.org/officeDocument/2006/relationships/image" Target="../media/image3.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8.svg"/><Relationship Id="rId19" Type="http://schemas.openxmlformats.org/officeDocument/2006/relationships/image" Target="../media/image2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3.png"/><Relationship Id="rId22" Type="http://schemas.openxmlformats.org/officeDocument/2006/relationships/image" Target="../media/image2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3.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2051733" y="707415"/>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2173522" y="1418427"/>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254709" y="761999"/>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8766273" y="197492"/>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271815" y="586065"/>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cxnSp>
        <p:nvCxnSpPr>
          <p:cNvPr id="53" name="Straight Arrow Connector 52">
            <a:extLst>
              <a:ext uri="{FF2B5EF4-FFF2-40B4-BE49-F238E27FC236}">
                <a16:creationId xmlns:a16="http://schemas.microsoft.com/office/drawing/2014/main" id="{4022D85E-2680-4057-B44A-04CA8EC1F510}"/>
              </a:ext>
            </a:extLst>
          </p:cNvPr>
          <p:cNvCxnSpPr>
            <a:cxnSpLocks/>
          </p:cNvCxnSpPr>
          <p:nvPr userDrawn="1"/>
        </p:nvCxnSpPr>
        <p:spPr>
          <a:xfrm>
            <a:off x="6370143" y="1295400"/>
            <a:ext cx="656774" cy="0"/>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4D24987-2B67-4B2C-B821-629AAF8239EE}"/>
              </a:ext>
            </a:extLst>
          </p:cNvPr>
          <p:cNvSpPr txBox="1"/>
          <p:nvPr userDrawn="1"/>
        </p:nvSpPr>
        <p:spPr>
          <a:xfrm>
            <a:off x="4520975" y="1334170"/>
            <a:ext cx="1946920" cy="830997"/>
          </a:xfrm>
          <a:prstGeom prst="rect">
            <a:avLst/>
          </a:prstGeom>
          <a:noFill/>
        </p:spPr>
        <p:txBody>
          <a:bodyPr wrap="square" rtlCol="0">
            <a:spAutoFit/>
          </a:bodyPr>
          <a:lstStyle/>
          <a:p>
            <a:r>
              <a:rPr lang="es-ES" sz="1200" b="1"/>
              <a:t>Arrows from shapes:</a:t>
            </a:r>
          </a:p>
          <a:p>
            <a:pPr marL="171450" indent="-171450">
              <a:buFont typeface="Arial" panose="020B0604020202020204" pitchFamily="34" charset="0"/>
              <a:buChar char="•"/>
            </a:pPr>
            <a:r>
              <a:rPr lang="es-ES" sz="1200" b="0"/>
              <a:t>Width: 3 pt</a:t>
            </a:r>
          </a:p>
          <a:p>
            <a:pPr marL="171450" indent="-171450">
              <a:buFont typeface="Arial" panose="020B0604020202020204" pitchFamily="34" charset="0"/>
              <a:buChar char="•"/>
            </a:pPr>
            <a:r>
              <a:rPr lang="es-ES" sz="1200" b="0"/>
              <a:t>End arrow type</a:t>
            </a:r>
          </a:p>
          <a:p>
            <a:pPr marL="171450" indent="-171450">
              <a:buFont typeface="Arial" panose="020B0604020202020204" pitchFamily="34" charset="0"/>
              <a:buChar char="•"/>
            </a:pPr>
            <a:endParaRPr lang="es-ES" sz="1200" b="0"/>
          </a:p>
        </p:txBody>
      </p:sp>
      <p:pic>
        <p:nvPicPr>
          <p:cNvPr id="16" name="Picture 15">
            <a:extLst>
              <a:ext uri="{FF2B5EF4-FFF2-40B4-BE49-F238E27FC236}">
                <a16:creationId xmlns:a16="http://schemas.microsoft.com/office/drawing/2014/main" id="{32831B0C-F46B-4708-A4A9-B8740778B0AE}"/>
              </a:ext>
            </a:extLst>
          </p:cNvPr>
          <p:cNvPicPr>
            <a:picLocks noChangeAspect="1"/>
          </p:cNvPicPr>
          <p:nvPr userDrawn="1"/>
        </p:nvPicPr>
        <p:blipFill>
          <a:blip r:embed="rId13"/>
          <a:stretch>
            <a:fillRect/>
          </a:stretch>
        </p:blipFill>
        <p:spPr>
          <a:xfrm>
            <a:off x="4755199" y="1982620"/>
            <a:ext cx="1095375" cy="1076325"/>
          </a:xfrm>
          <a:prstGeom prst="rect">
            <a:avLst/>
          </a:prstGeom>
        </p:spPr>
      </p:pic>
      <p:sp>
        <p:nvSpPr>
          <p:cNvPr id="17" name="TextBox 16">
            <a:extLst>
              <a:ext uri="{FF2B5EF4-FFF2-40B4-BE49-F238E27FC236}">
                <a16:creationId xmlns:a16="http://schemas.microsoft.com/office/drawing/2014/main" id="{70038967-1C65-49A7-B0D0-09EF9642E69A}"/>
              </a:ext>
            </a:extLst>
          </p:cNvPr>
          <p:cNvSpPr txBox="1"/>
          <p:nvPr userDrawn="1"/>
        </p:nvSpPr>
        <p:spPr>
          <a:xfrm>
            <a:off x="6084798" y="1721003"/>
            <a:ext cx="1884238" cy="276999"/>
          </a:xfrm>
          <a:prstGeom prst="rect">
            <a:avLst/>
          </a:prstGeom>
          <a:noFill/>
        </p:spPr>
        <p:txBody>
          <a:bodyPr wrap="square" rtlCol="0">
            <a:spAutoFit/>
          </a:bodyPr>
          <a:lstStyle/>
          <a:p>
            <a:pPr marL="171450"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End arrow size:</a:t>
            </a:r>
          </a:p>
        </p:txBody>
      </p:sp>
      <p:pic>
        <p:nvPicPr>
          <p:cNvPr id="19" name="Picture 18">
            <a:extLst>
              <a:ext uri="{FF2B5EF4-FFF2-40B4-BE49-F238E27FC236}">
                <a16:creationId xmlns:a16="http://schemas.microsoft.com/office/drawing/2014/main" id="{91249792-6046-453E-B550-9F7C186CC162}"/>
              </a:ext>
            </a:extLst>
          </p:cNvPr>
          <p:cNvPicPr>
            <a:picLocks noChangeAspect="1"/>
          </p:cNvPicPr>
          <p:nvPr userDrawn="1"/>
        </p:nvPicPr>
        <p:blipFill>
          <a:blip r:embed="rId14"/>
          <a:stretch>
            <a:fillRect/>
          </a:stretch>
        </p:blipFill>
        <p:spPr>
          <a:xfrm>
            <a:off x="6460416" y="1998002"/>
            <a:ext cx="844625" cy="1148034"/>
          </a:xfrm>
          <a:prstGeom prst="rect">
            <a:avLst/>
          </a:prstGeom>
        </p:spPr>
      </p:pic>
      <p:sp>
        <p:nvSpPr>
          <p:cNvPr id="83" name="TextBox 82">
            <a:extLst>
              <a:ext uri="{FF2B5EF4-FFF2-40B4-BE49-F238E27FC236}">
                <a16:creationId xmlns:a16="http://schemas.microsoft.com/office/drawing/2014/main" id="{E4A39863-1D71-43F6-9B9F-06C1FE33D53D}"/>
              </a:ext>
            </a:extLst>
          </p:cNvPr>
          <p:cNvSpPr txBox="1"/>
          <p:nvPr userDrawn="1"/>
        </p:nvSpPr>
        <p:spPr>
          <a:xfrm>
            <a:off x="4576177" y="3202451"/>
            <a:ext cx="2315941" cy="1015663"/>
          </a:xfrm>
          <a:prstGeom prst="rect">
            <a:avLst/>
          </a:prstGeom>
          <a:noFill/>
        </p:spPr>
        <p:txBody>
          <a:bodyPr wrap="square" rtlCol="0">
            <a:spAutoFit/>
          </a:bodyPr>
          <a:lstStyle/>
          <a:p>
            <a:pPr marL="171450"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Dotted line:</a:t>
            </a:r>
          </a:p>
          <a:p>
            <a:pPr marL="628650" lvl="1"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Width: 3.75 pt</a:t>
            </a:r>
          </a:p>
          <a:p>
            <a:pPr marL="628650" lvl="1"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Cap type: flat</a:t>
            </a:r>
          </a:p>
          <a:p>
            <a:pPr marL="628650" lvl="1"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Join type: miter </a:t>
            </a:r>
          </a:p>
          <a:p>
            <a:pPr marL="628650" lvl="1" indent="-171450" algn="l">
              <a:buClr>
                <a:srgbClr val="008CCF"/>
              </a:buClr>
              <a:buFont typeface="Arial" panose="020B0604020202020204" pitchFamily="34" charset="0"/>
              <a:buChar char="•"/>
            </a:pPr>
            <a:endParaRPr lang="es-ES" sz="1200" b="0" kern="1200">
              <a:solidFill>
                <a:schemeClr val="tx1"/>
              </a:solidFill>
              <a:latin typeface="+mn-lt"/>
              <a:ea typeface="+mn-ea"/>
              <a:cs typeface="+mn-cs"/>
            </a:endParaRPr>
          </a:p>
        </p:txBody>
      </p:sp>
      <p:cxnSp>
        <p:nvCxnSpPr>
          <p:cNvPr id="88" name="Connector: Elbow 87">
            <a:extLst>
              <a:ext uri="{FF2B5EF4-FFF2-40B4-BE49-F238E27FC236}">
                <a16:creationId xmlns:a16="http://schemas.microsoft.com/office/drawing/2014/main" id="{3493D959-2430-4F58-A3A3-40B0EC8CE650}"/>
              </a:ext>
            </a:extLst>
          </p:cNvPr>
          <p:cNvCxnSpPr>
            <a:cxnSpLocks/>
          </p:cNvCxnSpPr>
          <p:nvPr userDrawn="1"/>
        </p:nvCxnSpPr>
        <p:spPr>
          <a:xfrm>
            <a:off x="7227854" y="1223818"/>
            <a:ext cx="809022" cy="497185"/>
          </a:xfrm>
          <a:prstGeom prst="bentConnector3">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C5927015-9E54-40B3-AFDE-B823BB107490}"/>
              </a:ext>
            </a:extLst>
          </p:cNvPr>
          <p:cNvSpPr txBox="1"/>
          <p:nvPr userDrawn="1"/>
        </p:nvSpPr>
        <p:spPr>
          <a:xfrm>
            <a:off x="3493996" y="3566308"/>
            <a:ext cx="1385183" cy="646331"/>
          </a:xfrm>
          <a:prstGeom prst="rect">
            <a:avLst/>
          </a:prstGeom>
          <a:noFill/>
        </p:spPr>
        <p:txBody>
          <a:bodyPr wrap="square" rtlCol="0">
            <a:spAutoFit/>
          </a:bodyPr>
          <a:lstStyle/>
          <a:p>
            <a:r>
              <a:rPr lang="es-ES" sz="1200" b="1"/>
              <a:t>Arrows from icons:</a:t>
            </a:r>
          </a:p>
          <a:p>
            <a:pPr marL="0" indent="0">
              <a:buFont typeface="Arial" panose="020B0604020202020204" pitchFamily="34" charset="0"/>
              <a:buNone/>
            </a:pPr>
            <a:endParaRPr lang="es-ES" sz="1200" b="0"/>
          </a:p>
        </p:txBody>
      </p:sp>
      <p:pic>
        <p:nvPicPr>
          <p:cNvPr id="33" name="Graphic 32" descr="Arrow: Counter-clockwise curve with solid fill">
            <a:extLst>
              <a:ext uri="{FF2B5EF4-FFF2-40B4-BE49-F238E27FC236}">
                <a16:creationId xmlns:a16="http://schemas.microsoft.com/office/drawing/2014/main" id="{78CAC2F0-BE5D-431A-B928-3598A2BD758E}"/>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81142" y="3960323"/>
            <a:ext cx="504632" cy="504632"/>
          </a:xfrm>
          <a:prstGeom prst="rect">
            <a:avLst/>
          </a:prstGeom>
        </p:spPr>
      </p:pic>
      <p:pic>
        <p:nvPicPr>
          <p:cNvPr id="36" name="Graphic 35" descr="Arrow: Straight with solid fill">
            <a:extLst>
              <a:ext uri="{FF2B5EF4-FFF2-40B4-BE49-F238E27FC236}">
                <a16:creationId xmlns:a16="http://schemas.microsoft.com/office/drawing/2014/main" id="{D247FF06-F9E4-47D6-AA53-BAE3528736D4}"/>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62448" y="3960323"/>
            <a:ext cx="504632" cy="504632"/>
          </a:xfrm>
          <a:prstGeom prst="rect">
            <a:avLst/>
          </a:prstGeom>
        </p:spPr>
      </p:pic>
      <p:pic>
        <p:nvPicPr>
          <p:cNvPr id="39" name="Graphic 38" descr="Arrow: Rotate left with solid fill">
            <a:extLst>
              <a:ext uri="{FF2B5EF4-FFF2-40B4-BE49-F238E27FC236}">
                <a16:creationId xmlns:a16="http://schemas.microsoft.com/office/drawing/2014/main" id="{E756B3D7-0291-4CC3-B68C-A1402FEA11DA}"/>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01514" y="4481350"/>
            <a:ext cx="452977" cy="452977"/>
          </a:xfrm>
          <a:prstGeom prst="rect">
            <a:avLst/>
          </a:prstGeom>
        </p:spPr>
      </p:pic>
      <p:pic>
        <p:nvPicPr>
          <p:cNvPr id="41" name="Graphic 40" descr="Arrow: Rotate right with solid fill">
            <a:extLst>
              <a:ext uri="{FF2B5EF4-FFF2-40B4-BE49-F238E27FC236}">
                <a16:creationId xmlns:a16="http://schemas.microsoft.com/office/drawing/2014/main" id="{3860BB9C-54E5-4499-BC3A-B4F8AE467466}"/>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591589" y="4370393"/>
            <a:ext cx="504632" cy="504632"/>
          </a:xfrm>
          <a:prstGeom prst="rect">
            <a:avLst/>
          </a:prstGeom>
        </p:spPr>
      </p:pic>
      <p:pic>
        <p:nvPicPr>
          <p:cNvPr id="43" name="Graphic 42" descr="Arrow: Slight curve with solid fill">
            <a:extLst>
              <a:ext uri="{FF2B5EF4-FFF2-40B4-BE49-F238E27FC236}">
                <a16:creationId xmlns:a16="http://schemas.microsoft.com/office/drawing/2014/main" id="{7475056F-7847-4960-8A55-95E907E6C105}"/>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12528" y="4809279"/>
            <a:ext cx="504632" cy="504632"/>
          </a:xfrm>
          <a:prstGeom prst="rect">
            <a:avLst/>
          </a:prstGeom>
        </p:spPr>
      </p:pic>
      <p:pic>
        <p:nvPicPr>
          <p:cNvPr id="45" name="Graphic 44" descr="Arrow: Clockwise curve with solid fill">
            <a:extLst>
              <a:ext uri="{FF2B5EF4-FFF2-40B4-BE49-F238E27FC236}">
                <a16:creationId xmlns:a16="http://schemas.microsoft.com/office/drawing/2014/main" id="{FC4689EA-E331-4DCA-B3BD-F90AC4606F94}"/>
              </a:ext>
            </a:extLst>
          </p:cNvPr>
          <p:cNvPicPr>
            <a:picLocks noChangeAspect="1"/>
          </p:cNvPicPr>
          <p:nvPr userDrawn="1"/>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00137" y="5033582"/>
            <a:ext cx="504632" cy="504632"/>
          </a:xfrm>
          <a:prstGeom prst="rect">
            <a:avLst/>
          </a:prstGeom>
        </p:spPr>
      </p:pic>
    </p:spTree>
    <p:extLst>
      <p:ext uri="{BB962C8B-B14F-4D97-AF65-F5344CB8AC3E}">
        <p14:creationId xmlns:p14="http://schemas.microsoft.com/office/powerpoint/2010/main" val="174726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38100" cap="rnd">
            <a:solidFill>
              <a:schemeClr val="tx2"/>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cxnSp>
        <p:nvCxnSpPr>
          <p:cNvPr id="24" name="Straight Arrow Connector 23">
            <a:extLst>
              <a:ext uri="{FF2B5EF4-FFF2-40B4-BE49-F238E27FC236}">
                <a16:creationId xmlns:a16="http://schemas.microsoft.com/office/drawing/2014/main" id="{082D65A6-2C8D-4F8D-A860-4F04C874DFD5}"/>
              </a:ext>
            </a:extLst>
          </p:cNvPr>
          <p:cNvCxnSpPr>
            <a:cxnSpLocks/>
          </p:cNvCxnSpPr>
          <p:nvPr userDrawn="1"/>
        </p:nvCxnSpPr>
        <p:spPr>
          <a:xfrm>
            <a:off x="904903" y="1729740"/>
            <a:ext cx="656774" cy="0"/>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C70842-9DEB-4932-8DA7-AE6D4878F968}"/>
              </a:ext>
            </a:extLst>
          </p:cNvPr>
          <p:cNvSpPr txBox="1"/>
          <p:nvPr userDrawn="1"/>
        </p:nvSpPr>
        <p:spPr>
          <a:xfrm>
            <a:off x="499491" y="1880222"/>
            <a:ext cx="1946920" cy="830997"/>
          </a:xfrm>
          <a:prstGeom prst="rect">
            <a:avLst/>
          </a:prstGeom>
          <a:noFill/>
        </p:spPr>
        <p:txBody>
          <a:bodyPr wrap="square" rtlCol="0">
            <a:spAutoFit/>
          </a:bodyPr>
          <a:lstStyle/>
          <a:p>
            <a:r>
              <a:rPr lang="es-ES" sz="1200" b="1"/>
              <a:t>Arrows from shapes:</a:t>
            </a:r>
          </a:p>
          <a:p>
            <a:pPr marL="171450" indent="-171450">
              <a:buFont typeface="Arial" panose="020B0604020202020204" pitchFamily="34" charset="0"/>
              <a:buChar char="•"/>
            </a:pPr>
            <a:r>
              <a:rPr lang="es-ES" sz="1200" b="0"/>
              <a:t>Width: 3 pt</a:t>
            </a:r>
          </a:p>
          <a:p>
            <a:pPr marL="171450" indent="-171450">
              <a:buFont typeface="Arial" panose="020B0604020202020204" pitchFamily="34" charset="0"/>
              <a:buChar char="•"/>
            </a:pPr>
            <a:r>
              <a:rPr lang="es-ES" sz="1200" b="0"/>
              <a:t>End arrow type</a:t>
            </a:r>
          </a:p>
          <a:p>
            <a:pPr marL="171450" indent="-171450">
              <a:buFont typeface="Arial" panose="020B0604020202020204" pitchFamily="34" charset="0"/>
              <a:buChar char="•"/>
            </a:pPr>
            <a:endParaRPr lang="es-ES" sz="1200" b="0"/>
          </a:p>
        </p:txBody>
      </p:sp>
      <p:pic>
        <p:nvPicPr>
          <p:cNvPr id="27" name="Picture 26">
            <a:extLst>
              <a:ext uri="{FF2B5EF4-FFF2-40B4-BE49-F238E27FC236}">
                <a16:creationId xmlns:a16="http://schemas.microsoft.com/office/drawing/2014/main" id="{CD83ACFB-3BEC-4936-886B-A41EC9287B08}"/>
              </a:ext>
            </a:extLst>
          </p:cNvPr>
          <p:cNvPicPr>
            <a:picLocks noChangeAspect="1"/>
          </p:cNvPicPr>
          <p:nvPr userDrawn="1"/>
        </p:nvPicPr>
        <p:blipFill>
          <a:blip r:embed="rId2"/>
          <a:stretch>
            <a:fillRect/>
          </a:stretch>
        </p:blipFill>
        <p:spPr>
          <a:xfrm>
            <a:off x="733715" y="2625808"/>
            <a:ext cx="1095375" cy="1076325"/>
          </a:xfrm>
          <a:prstGeom prst="rect">
            <a:avLst/>
          </a:prstGeom>
        </p:spPr>
      </p:pic>
      <p:sp>
        <p:nvSpPr>
          <p:cNvPr id="29" name="TextBox 28">
            <a:extLst>
              <a:ext uri="{FF2B5EF4-FFF2-40B4-BE49-F238E27FC236}">
                <a16:creationId xmlns:a16="http://schemas.microsoft.com/office/drawing/2014/main" id="{5FD56F92-4E5F-482B-B6CF-C7697F8A5763}"/>
              </a:ext>
            </a:extLst>
          </p:cNvPr>
          <p:cNvSpPr txBox="1"/>
          <p:nvPr userDrawn="1"/>
        </p:nvSpPr>
        <p:spPr>
          <a:xfrm>
            <a:off x="1871279" y="2273361"/>
            <a:ext cx="1884238" cy="276999"/>
          </a:xfrm>
          <a:prstGeom prst="rect">
            <a:avLst/>
          </a:prstGeom>
          <a:noFill/>
        </p:spPr>
        <p:txBody>
          <a:bodyPr wrap="square" rtlCol="0">
            <a:spAutoFit/>
          </a:bodyPr>
          <a:lstStyle/>
          <a:p>
            <a:pPr marL="171450"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End arrow size:</a:t>
            </a:r>
          </a:p>
        </p:txBody>
      </p:sp>
      <p:pic>
        <p:nvPicPr>
          <p:cNvPr id="31" name="Picture 30">
            <a:extLst>
              <a:ext uri="{FF2B5EF4-FFF2-40B4-BE49-F238E27FC236}">
                <a16:creationId xmlns:a16="http://schemas.microsoft.com/office/drawing/2014/main" id="{9491AF58-FD5F-4F77-A00F-1F0704B76E3D}"/>
              </a:ext>
            </a:extLst>
          </p:cNvPr>
          <p:cNvPicPr>
            <a:picLocks noChangeAspect="1"/>
          </p:cNvPicPr>
          <p:nvPr userDrawn="1"/>
        </p:nvPicPr>
        <p:blipFill>
          <a:blip r:embed="rId3"/>
          <a:stretch>
            <a:fillRect/>
          </a:stretch>
        </p:blipFill>
        <p:spPr>
          <a:xfrm>
            <a:off x="2256338" y="2589953"/>
            <a:ext cx="844625" cy="1148034"/>
          </a:xfrm>
          <a:prstGeom prst="rect">
            <a:avLst/>
          </a:prstGeom>
        </p:spPr>
      </p:pic>
      <p:sp>
        <p:nvSpPr>
          <p:cNvPr id="32" name="TextBox 31">
            <a:extLst>
              <a:ext uri="{FF2B5EF4-FFF2-40B4-BE49-F238E27FC236}">
                <a16:creationId xmlns:a16="http://schemas.microsoft.com/office/drawing/2014/main" id="{F6AF722D-92A8-4E65-89B2-C72FDC0FB324}"/>
              </a:ext>
            </a:extLst>
          </p:cNvPr>
          <p:cNvSpPr txBox="1"/>
          <p:nvPr userDrawn="1"/>
        </p:nvSpPr>
        <p:spPr>
          <a:xfrm>
            <a:off x="403707" y="3854959"/>
            <a:ext cx="2315941" cy="1015663"/>
          </a:xfrm>
          <a:prstGeom prst="rect">
            <a:avLst/>
          </a:prstGeom>
          <a:noFill/>
        </p:spPr>
        <p:txBody>
          <a:bodyPr wrap="square" rtlCol="0">
            <a:spAutoFit/>
          </a:bodyPr>
          <a:lstStyle/>
          <a:p>
            <a:pPr marL="171450"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Dotted line:</a:t>
            </a:r>
          </a:p>
          <a:p>
            <a:pPr marL="628650" lvl="1"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Width: 3.75 pt</a:t>
            </a:r>
          </a:p>
          <a:p>
            <a:pPr marL="628650" lvl="1"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Cap type: flat</a:t>
            </a:r>
          </a:p>
          <a:p>
            <a:pPr marL="628650" lvl="1"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Join type: miter </a:t>
            </a:r>
          </a:p>
          <a:p>
            <a:pPr marL="628650" lvl="1" indent="-171450" algn="l">
              <a:buClr>
                <a:srgbClr val="008CCF"/>
              </a:buClr>
              <a:buFont typeface="Arial" panose="020B0604020202020204" pitchFamily="34" charset="0"/>
              <a:buChar char="•"/>
            </a:pPr>
            <a:endParaRPr lang="es-ES" sz="1200" b="0" kern="1200">
              <a:solidFill>
                <a:schemeClr val="tx1"/>
              </a:solidFill>
              <a:latin typeface="+mn-lt"/>
              <a:ea typeface="+mn-ea"/>
              <a:cs typeface="+mn-cs"/>
            </a:endParaRPr>
          </a:p>
        </p:txBody>
      </p:sp>
      <p:cxnSp>
        <p:nvCxnSpPr>
          <p:cNvPr id="34" name="Connector: Elbow 33">
            <a:extLst>
              <a:ext uri="{FF2B5EF4-FFF2-40B4-BE49-F238E27FC236}">
                <a16:creationId xmlns:a16="http://schemas.microsoft.com/office/drawing/2014/main" id="{7F41E282-6CCA-4646-8661-E61F8C0D40C5}"/>
              </a:ext>
            </a:extLst>
          </p:cNvPr>
          <p:cNvCxnSpPr>
            <a:cxnSpLocks/>
          </p:cNvCxnSpPr>
          <p:nvPr userDrawn="1"/>
        </p:nvCxnSpPr>
        <p:spPr>
          <a:xfrm>
            <a:off x="2441386" y="4187797"/>
            <a:ext cx="809022" cy="497185"/>
          </a:xfrm>
          <a:prstGeom prst="bentConnector3">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08D09FA-7472-47F8-B157-2EC265AB4643}"/>
              </a:ext>
            </a:extLst>
          </p:cNvPr>
          <p:cNvSpPr txBox="1"/>
          <p:nvPr userDrawn="1"/>
        </p:nvSpPr>
        <p:spPr>
          <a:xfrm>
            <a:off x="542724" y="4872618"/>
            <a:ext cx="1385183" cy="646331"/>
          </a:xfrm>
          <a:prstGeom prst="rect">
            <a:avLst/>
          </a:prstGeom>
          <a:noFill/>
        </p:spPr>
        <p:txBody>
          <a:bodyPr wrap="square" rtlCol="0">
            <a:spAutoFit/>
          </a:bodyPr>
          <a:lstStyle/>
          <a:p>
            <a:r>
              <a:rPr lang="es-ES" sz="1200" b="1"/>
              <a:t>Arrows from icons:</a:t>
            </a:r>
          </a:p>
          <a:p>
            <a:pPr marL="0" indent="0">
              <a:buFont typeface="Arial" panose="020B0604020202020204" pitchFamily="34" charset="0"/>
              <a:buNone/>
            </a:pPr>
            <a:endParaRPr lang="es-ES" sz="1200" b="0"/>
          </a:p>
        </p:txBody>
      </p:sp>
      <p:pic>
        <p:nvPicPr>
          <p:cNvPr id="37" name="Graphic 36" descr="Arrow: Counter-clockwise curve with solid fill">
            <a:extLst>
              <a:ext uri="{FF2B5EF4-FFF2-40B4-BE49-F238E27FC236}">
                <a16:creationId xmlns:a16="http://schemas.microsoft.com/office/drawing/2014/main" id="{42D5ADD3-84E6-4671-91EB-B21279400F5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1552" y="5402580"/>
            <a:ext cx="504632" cy="504632"/>
          </a:xfrm>
          <a:prstGeom prst="rect">
            <a:avLst/>
          </a:prstGeom>
        </p:spPr>
      </p:pic>
      <p:pic>
        <p:nvPicPr>
          <p:cNvPr id="42" name="Graphic 41" descr="Arrow: Straight with solid fill">
            <a:extLst>
              <a:ext uri="{FF2B5EF4-FFF2-40B4-BE49-F238E27FC236}">
                <a16:creationId xmlns:a16="http://schemas.microsoft.com/office/drawing/2014/main" id="{DFF771D4-C02B-4792-8FA6-14FD71C04B3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638" y="5377061"/>
            <a:ext cx="504632" cy="504632"/>
          </a:xfrm>
          <a:prstGeom prst="rect">
            <a:avLst/>
          </a:prstGeom>
        </p:spPr>
      </p:pic>
      <p:pic>
        <p:nvPicPr>
          <p:cNvPr id="44" name="Graphic 43" descr="Arrow: Rotate left with solid fill">
            <a:extLst>
              <a:ext uri="{FF2B5EF4-FFF2-40B4-BE49-F238E27FC236}">
                <a16:creationId xmlns:a16="http://schemas.microsoft.com/office/drawing/2014/main" id="{E081A9D8-531E-47DE-B01F-26D24D63676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14078" y="6360836"/>
            <a:ext cx="452977" cy="452977"/>
          </a:xfrm>
          <a:prstGeom prst="rect">
            <a:avLst/>
          </a:prstGeom>
        </p:spPr>
      </p:pic>
      <p:pic>
        <p:nvPicPr>
          <p:cNvPr id="46" name="Graphic 45" descr="Arrow: Rotate right with solid fill">
            <a:extLst>
              <a:ext uri="{FF2B5EF4-FFF2-40B4-BE49-F238E27FC236}">
                <a16:creationId xmlns:a16="http://schemas.microsoft.com/office/drawing/2014/main" id="{E90719B0-7682-4F22-8D96-DC7D62B99BB5}"/>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9097" y="5771076"/>
            <a:ext cx="504632" cy="504632"/>
          </a:xfrm>
          <a:prstGeom prst="rect">
            <a:avLst/>
          </a:prstGeom>
        </p:spPr>
      </p:pic>
      <p:pic>
        <p:nvPicPr>
          <p:cNvPr id="48" name="Graphic 47" descr="Arrow: Slight curve with solid fill">
            <a:extLst>
              <a:ext uri="{FF2B5EF4-FFF2-40B4-BE49-F238E27FC236}">
                <a16:creationId xmlns:a16="http://schemas.microsoft.com/office/drawing/2014/main" id="{5E2830F7-CDD4-449E-AF03-FCA0913921D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6112" y="6196475"/>
            <a:ext cx="504632" cy="504632"/>
          </a:xfrm>
          <a:prstGeom prst="rect">
            <a:avLst/>
          </a:prstGeom>
        </p:spPr>
      </p:pic>
      <p:pic>
        <p:nvPicPr>
          <p:cNvPr id="53" name="Graphic 52" descr="Arrow: Clockwise curve with solid fill">
            <a:extLst>
              <a:ext uri="{FF2B5EF4-FFF2-40B4-BE49-F238E27FC236}">
                <a16:creationId xmlns:a16="http://schemas.microsoft.com/office/drawing/2014/main" id="{23D86260-845E-48CF-8DA8-EC14085775E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18963" y="5938998"/>
            <a:ext cx="504632" cy="504632"/>
          </a:xfrm>
          <a:prstGeom prst="rect">
            <a:avLst/>
          </a:prstGeom>
        </p:spPr>
      </p:pic>
    </p:spTree>
    <p:extLst>
      <p:ext uri="{BB962C8B-B14F-4D97-AF65-F5344CB8AC3E}">
        <p14:creationId xmlns:p14="http://schemas.microsoft.com/office/powerpoint/2010/main" val="326949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9" Type="http://schemas.openxmlformats.org/officeDocument/2006/relationships/image" Target="../media/image13.png"/><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38" Type="http://schemas.openxmlformats.org/officeDocument/2006/relationships/image" Target="../media/image1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
        <p:nvSpPr>
          <p:cNvPr id="50" name="TextBox 49">
            <a:extLst>
              <a:ext uri="{FF2B5EF4-FFF2-40B4-BE49-F238E27FC236}">
                <a16:creationId xmlns:a16="http://schemas.microsoft.com/office/drawing/2014/main" id="{9C6CF35D-7CD8-44C5-9B3B-4E2A2184978A}"/>
              </a:ext>
            </a:extLst>
          </p:cNvPr>
          <p:cNvSpPr txBox="1"/>
          <p:nvPr userDrawn="1"/>
        </p:nvSpPr>
        <p:spPr>
          <a:xfrm>
            <a:off x="-2125857" y="-1668963"/>
            <a:ext cx="1946920" cy="830997"/>
          </a:xfrm>
          <a:prstGeom prst="rect">
            <a:avLst/>
          </a:prstGeom>
          <a:noFill/>
        </p:spPr>
        <p:txBody>
          <a:bodyPr wrap="square" rtlCol="0">
            <a:spAutoFit/>
          </a:bodyPr>
          <a:lstStyle/>
          <a:p>
            <a:r>
              <a:rPr lang="es-ES" sz="1200" b="1"/>
              <a:t>Arrows from shapes:</a:t>
            </a:r>
          </a:p>
          <a:p>
            <a:pPr marL="171450" indent="-171450">
              <a:buFont typeface="Arial" panose="020B0604020202020204" pitchFamily="34" charset="0"/>
              <a:buChar char="•"/>
            </a:pPr>
            <a:r>
              <a:rPr lang="es-ES" sz="1200" b="0"/>
              <a:t>Width: 3 pt</a:t>
            </a:r>
          </a:p>
          <a:p>
            <a:pPr marL="171450" indent="-171450">
              <a:buFont typeface="Arial" panose="020B0604020202020204" pitchFamily="34" charset="0"/>
              <a:buChar char="•"/>
            </a:pPr>
            <a:r>
              <a:rPr lang="es-ES" sz="1200" b="0"/>
              <a:t>End arrow type</a:t>
            </a:r>
          </a:p>
          <a:p>
            <a:pPr marL="171450" indent="-171450">
              <a:buFont typeface="Arial" panose="020B0604020202020204" pitchFamily="34" charset="0"/>
              <a:buChar char="•"/>
            </a:pPr>
            <a:endParaRPr lang="es-ES" sz="1200" b="0"/>
          </a:p>
        </p:txBody>
      </p:sp>
      <p:pic>
        <p:nvPicPr>
          <p:cNvPr id="51" name="Picture 50">
            <a:extLst>
              <a:ext uri="{FF2B5EF4-FFF2-40B4-BE49-F238E27FC236}">
                <a16:creationId xmlns:a16="http://schemas.microsoft.com/office/drawing/2014/main" id="{C8A50846-1A76-433F-B3BA-68B67A05BAB1}"/>
              </a:ext>
            </a:extLst>
          </p:cNvPr>
          <p:cNvPicPr>
            <a:picLocks noChangeAspect="1"/>
          </p:cNvPicPr>
          <p:nvPr userDrawn="1"/>
        </p:nvPicPr>
        <p:blipFill>
          <a:blip r:embed="rId38"/>
          <a:stretch>
            <a:fillRect/>
          </a:stretch>
        </p:blipFill>
        <p:spPr>
          <a:xfrm>
            <a:off x="-1944155" y="-988179"/>
            <a:ext cx="1095375" cy="1076325"/>
          </a:xfrm>
          <a:prstGeom prst="rect">
            <a:avLst/>
          </a:prstGeom>
        </p:spPr>
      </p:pic>
      <p:sp>
        <p:nvSpPr>
          <p:cNvPr id="52" name="TextBox 51">
            <a:extLst>
              <a:ext uri="{FF2B5EF4-FFF2-40B4-BE49-F238E27FC236}">
                <a16:creationId xmlns:a16="http://schemas.microsoft.com/office/drawing/2014/main" id="{C61BB695-C6E2-406C-95E4-97ABDE8C6ACC}"/>
              </a:ext>
            </a:extLst>
          </p:cNvPr>
          <p:cNvSpPr txBox="1"/>
          <p:nvPr userDrawn="1"/>
        </p:nvSpPr>
        <p:spPr>
          <a:xfrm>
            <a:off x="-2230240" y="1098836"/>
            <a:ext cx="1884238" cy="276999"/>
          </a:xfrm>
          <a:prstGeom prst="rect">
            <a:avLst/>
          </a:prstGeom>
          <a:noFill/>
        </p:spPr>
        <p:txBody>
          <a:bodyPr wrap="square" rtlCol="0">
            <a:spAutoFit/>
          </a:bodyPr>
          <a:lstStyle/>
          <a:p>
            <a:pPr marL="171450"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End arrow size:</a:t>
            </a:r>
          </a:p>
        </p:txBody>
      </p:sp>
      <p:pic>
        <p:nvPicPr>
          <p:cNvPr id="53" name="Picture 52">
            <a:extLst>
              <a:ext uri="{FF2B5EF4-FFF2-40B4-BE49-F238E27FC236}">
                <a16:creationId xmlns:a16="http://schemas.microsoft.com/office/drawing/2014/main" id="{9208EEBD-C8B6-4FF2-86DB-211DA8E35085}"/>
              </a:ext>
            </a:extLst>
          </p:cNvPr>
          <p:cNvPicPr>
            <a:picLocks noChangeAspect="1"/>
          </p:cNvPicPr>
          <p:nvPr userDrawn="1"/>
        </p:nvPicPr>
        <p:blipFill>
          <a:blip r:embed="rId39"/>
          <a:stretch>
            <a:fillRect/>
          </a:stretch>
        </p:blipFill>
        <p:spPr>
          <a:xfrm>
            <a:off x="-1845181" y="1415428"/>
            <a:ext cx="844625" cy="1148034"/>
          </a:xfrm>
          <a:prstGeom prst="rect">
            <a:avLst/>
          </a:prstGeom>
        </p:spPr>
      </p:pic>
      <p:sp>
        <p:nvSpPr>
          <p:cNvPr id="54" name="TextBox 53">
            <a:extLst>
              <a:ext uri="{FF2B5EF4-FFF2-40B4-BE49-F238E27FC236}">
                <a16:creationId xmlns:a16="http://schemas.microsoft.com/office/drawing/2014/main" id="{CF197AFC-969C-4E03-80CF-4ACDC1A9CA74}"/>
              </a:ext>
            </a:extLst>
          </p:cNvPr>
          <p:cNvSpPr txBox="1"/>
          <p:nvPr userDrawn="1"/>
        </p:nvSpPr>
        <p:spPr>
          <a:xfrm>
            <a:off x="-2554439" y="181455"/>
            <a:ext cx="2315941" cy="1015663"/>
          </a:xfrm>
          <a:prstGeom prst="rect">
            <a:avLst/>
          </a:prstGeom>
          <a:noFill/>
        </p:spPr>
        <p:txBody>
          <a:bodyPr wrap="square" rtlCol="0">
            <a:spAutoFit/>
          </a:bodyPr>
          <a:lstStyle/>
          <a:p>
            <a:pPr marL="171450"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Dotted line:</a:t>
            </a:r>
          </a:p>
          <a:p>
            <a:pPr marL="628650" lvl="1"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Width: 3.75 pt</a:t>
            </a:r>
          </a:p>
          <a:p>
            <a:pPr marL="628650" lvl="1"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Cap type: flat</a:t>
            </a:r>
          </a:p>
          <a:p>
            <a:pPr marL="628650" lvl="1" indent="-171450" algn="l">
              <a:buClr>
                <a:srgbClr val="008CCF"/>
              </a:buClr>
              <a:buFont typeface="Arial" panose="020B0604020202020204" pitchFamily="34" charset="0"/>
              <a:buChar char="•"/>
            </a:pPr>
            <a:r>
              <a:rPr lang="es-ES" sz="1200" b="0" kern="1200">
                <a:solidFill>
                  <a:schemeClr val="tx1"/>
                </a:solidFill>
                <a:latin typeface="+mn-lt"/>
                <a:ea typeface="+mn-ea"/>
                <a:cs typeface="+mn-cs"/>
              </a:rPr>
              <a:t>Join type: miter </a:t>
            </a:r>
          </a:p>
          <a:p>
            <a:pPr marL="628650" lvl="1" indent="-171450" algn="l">
              <a:buClr>
                <a:srgbClr val="008CCF"/>
              </a:buClr>
              <a:buFont typeface="Arial" panose="020B0604020202020204" pitchFamily="34" charset="0"/>
              <a:buChar char="•"/>
            </a:pPr>
            <a:endParaRPr lang="es-ES" sz="1200" b="0" kern="1200">
              <a:solidFill>
                <a:schemeClr val="tx1"/>
              </a:solidFill>
              <a:latin typeface="+mn-lt"/>
              <a:ea typeface="+mn-ea"/>
              <a:cs typeface="+mn-cs"/>
            </a:endParaRPr>
          </a:p>
        </p:txBody>
      </p:sp>
      <p:cxnSp>
        <p:nvCxnSpPr>
          <p:cNvPr id="55" name="Connector: Elbow 54">
            <a:extLst>
              <a:ext uri="{FF2B5EF4-FFF2-40B4-BE49-F238E27FC236}">
                <a16:creationId xmlns:a16="http://schemas.microsoft.com/office/drawing/2014/main" id="{EEF93D7F-D23A-4941-BD73-27CA0E874C05}"/>
              </a:ext>
            </a:extLst>
          </p:cNvPr>
          <p:cNvCxnSpPr>
            <a:cxnSpLocks/>
          </p:cNvCxnSpPr>
          <p:nvPr userDrawn="1"/>
        </p:nvCxnSpPr>
        <p:spPr>
          <a:xfrm>
            <a:off x="-1660133" y="3013272"/>
            <a:ext cx="809022" cy="497185"/>
          </a:xfrm>
          <a:prstGeom prst="bentConnector3">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82" r:id="rId15"/>
    <p:sldLayoutId id="2147483674" r:id="rId16"/>
    <p:sldLayoutId id="2147483704" r:id="rId17"/>
    <p:sldLayoutId id="2147483706" r:id="rId18"/>
    <p:sldLayoutId id="2147483698" r:id="rId19"/>
    <p:sldLayoutId id="2147483699" r:id="rId20"/>
    <p:sldLayoutId id="2147483700" r:id="rId21"/>
    <p:sldLayoutId id="2147483701" r:id="rId22"/>
    <p:sldLayoutId id="2147483703" r:id="rId23"/>
    <p:sldLayoutId id="2147483702" r:id="rId24"/>
    <p:sldLayoutId id="2147483684"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1.mp3"/><Relationship Id="rId7" Type="http://schemas.openxmlformats.org/officeDocument/2006/relationships/image" Target="../media/image15.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notesSlide" Target="../notesSlides/notesSlide1.xml"/><Relationship Id="rId4"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75.svg"/><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notesSlide" Target="../notesSlides/notesSlide12.xml"/><Relationship Id="rId7" Type="http://schemas.openxmlformats.org/officeDocument/2006/relationships/image" Target="../media/image60.svg"/><Relationship Id="rId12"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59.png"/><Relationship Id="rId11" Type="http://schemas.openxmlformats.org/officeDocument/2006/relationships/image" Target="../media/image70.svg"/><Relationship Id="rId5" Type="http://schemas.openxmlformats.org/officeDocument/2006/relationships/image" Target="../media/image77.svg"/><Relationship Id="rId10" Type="http://schemas.openxmlformats.org/officeDocument/2006/relationships/image" Target="../media/image27.png"/><Relationship Id="rId4" Type="http://schemas.openxmlformats.org/officeDocument/2006/relationships/image" Target="../media/image76.png"/><Relationship Id="rId9" Type="http://schemas.openxmlformats.org/officeDocument/2006/relationships/image" Target="../media/image68.svg"/><Relationship Id="rId14" Type="http://schemas.openxmlformats.org/officeDocument/2006/relationships/image" Target="../media/image72.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14.xml"/><Relationship Id="rId7" Type="http://schemas.openxmlformats.org/officeDocument/2006/relationships/image" Target="../media/image79.sv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78.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81.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8.sv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57.png"/><Relationship Id="rId5" Type="http://schemas.openxmlformats.org/officeDocument/2006/relationships/image" Target="../media/image83.sv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58.svg"/><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57.png"/><Relationship Id="rId5" Type="http://schemas.openxmlformats.org/officeDocument/2006/relationships/image" Target="../media/image83.sv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18" Type="http://schemas.openxmlformats.org/officeDocument/2006/relationships/image" Target="../media/image33.png"/><Relationship Id="rId3" Type="http://schemas.openxmlformats.org/officeDocument/2006/relationships/notesSlide" Target="../notesSlides/notesSlide17.xml"/><Relationship Id="rId21" Type="http://schemas.openxmlformats.org/officeDocument/2006/relationships/image" Target="../media/image79.svg"/><Relationship Id="rId7" Type="http://schemas.openxmlformats.org/officeDocument/2006/relationships/image" Target="../media/image87.svg"/><Relationship Id="rId12" Type="http://schemas.openxmlformats.org/officeDocument/2006/relationships/image" Target="../media/image92.png"/><Relationship Id="rId17" Type="http://schemas.openxmlformats.org/officeDocument/2006/relationships/image" Target="../media/image97.svg"/><Relationship Id="rId2" Type="http://schemas.openxmlformats.org/officeDocument/2006/relationships/slideLayout" Target="../slideLayouts/slideLayout5.xml"/><Relationship Id="rId16" Type="http://schemas.openxmlformats.org/officeDocument/2006/relationships/image" Target="../media/image96.png"/><Relationship Id="rId20" Type="http://schemas.openxmlformats.org/officeDocument/2006/relationships/image" Target="../media/image78.png"/><Relationship Id="rId1" Type="http://schemas.openxmlformats.org/officeDocument/2006/relationships/tags" Target="../tags/tag18.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svg"/><Relationship Id="rId15" Type="http://schemas.openxmlformats.org/officeDocument/2006/relationships/image" Target="../media/image95.svg"/><Relationship Id="rId10" Type="http://schemas.openxmlformats.org/officeDocument/2006/relationships/image" Target="../media/image90.png"/><Relationship Id="rId19" Type="http://schemas.openxmlformats.org/officeDocument/2006/relationships/image" Target="../media/image34.sv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9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3.png"/><Relationship Id="rId3" Type="http://schemas.openxmlformats.org/officeDocument/2006/relationships/notesSlide" Target="../notesSlides/notesSlide18.xml"/><Relationship Id="rId7" Type="http://schemas.openxmlformats.org/officeDocument/2006/relationships/image" Target="../media/image70.svg"/><Relationship Id="rId12" Type="http://schemas.openxmlformats.org/officeDocument/2006/relationships/image" Target="../media/image99.svg"/><Relationship Id="rId2" Type="http://schemas.openxmlformats.org/officeDocument/2006/relationships/slideLayout" Target="../slideLayouts/slideLayout7.xml"/><Relationship Id="rId16" Type="http://schemas.openxmlformats.org/officeDocument/2006/relationships/image" Target="../media/image77.svg"/><Relationship Id="rId1" Type="http://schemas.openxmlformats.org/officeDocument/2006/relationships/tags" Target="../tags/tag19.xml"/><Relationship Id="rId6" Type="http://schemas.openxmlformats.org/officeDocument/2006/relationships/image" Target="../media/image27.png"/><Relationship Id="rId11" Type="http://schemas.openxmlformats.org/officeDocument/2006/relationships/image" Target="../media/image98.png"/><Relationship Id="rId5" Type="http://schemas.openxmlformats.org/officeDocument/2006/relationships/image" Target="../media/image68.svg"/><Relationship Id="rId15" Type="http://schemas.openxmlformats.org/officeDocument/2006/relationships/image" Target="../media/image76.png"/><Relationship Id="rId10" Type="http://schemas.openxmlformats.org/officeDocument/2006/relationships/image" Target="../media/image72.sv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5.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notesSlide" Target="../notesSlides/notesSlide2.xml"/><Relationship Id="rId7" Type="http://schemas.openxmlformats.org/officeDocument/2006/relationships/image" Target="../media/image33.png"/><Relationship Id="rId2" Type="http://schemas.openxmlformats.org/officeDocument/2006/relationships/slideLayout" Target="../slideLayouts/slideLayout25.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32.sv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20.xml"/><Relationship Id="rId7" Type="http://schemas.openxmlformats.org/officeDocument/2006/relationships/image" Target="../media/image83.svg"/><Relationship Id="rId2" Type="http://schemas.openxmlformats.org/officeDocument/2006/relationships/slideLayout" Target="../slideLayouts/slideLayout11.xml"/><Relationship Id="rId1" Type="http://schemas.openxmlformats.org/officeDocument/2006/relationships/tags" Target="../tags/tag21.xml"/><Relationship Id="rId6" Type="http://schemas.openxmlformats.org/officeDocument/2006/relationships/image" Target="../media/image82.png"/><Relationship Id="rId11" Type="http://schemas.openxmlformats.org/officeDocument/2006/relationships/image" Target="../media/image42.svg"/><Relationship Id="rId5" Type="http://schemas.openxmlformats.org/officeDocument/2006/relationships/image" Target="../media/image58.svg"/><Relationship Id="rId10" Type="http://schemas.openxmlformats.org/officeDocument/2006/relationships/image" Target="../media/image41.png"/><Relationship Id="rId4" Type="http://schemas.openxmlformats.org/officeDocument/2006/relationships/image" Target="../media/image57.png"/><Relationship Id="rId9" Type="http://schemas.openxmlformats.org/officeDocument/2006/relationships/image" Target="../media/image75.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3.xml"/><Relationship Id="rId7" Type="http://schemas.openxmlformats.org/officeDocument/2006/relationships/image" Target="../media/image38.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notesSlide" Target="../notesSlides/notesSlide4.xml"/><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slideLayout" Target="../slideLayouts/slideLayout4.xml"/><Relationship Id="rId16" Type="http://schemas.openxmlformats.org/officeDocument/2006/relationships/image" Target="../media/image54.png"/><Relationship Id="rId1" Type="http://schemas.openxmlformats.org/officeDocument/2006/relationships/tags" Target="../tags/tag5.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14.png"/><Relationship Id="rId9" Type="http://schemas.openxmlformats.org/officeDocument/2006/relationships/image" Target="../media/image47.png"/><Relationship Id="rId14"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8.sv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57.png"/><Relationship Id="rId5" Type="http://schemas.openxmlformats.org/officeDocument/2006/relationships/image" Target="../media/image48.sv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42.sv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7.xml"/><Relationship Id="rId7" Type="http://schemas.openxmlformats.org/officeDocument/2006/relationships/image" Target="../media/image62.sv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18" Type="http://schemas.openxmlformats.org/officeDocument/2006/relationships/image" Target="../media/image70.svg"/><Relationship Id="rId3" Type="http://schemas.openxmlformats.org/officeDocument/2006/relationships/notesSlide" Target="../notesSlides/notesSlide8.xml"/><Relationship Id="rId7" Type="http://schemas.openxmlformats.org/officeDocument/2006/relationships/image" Target="../media/image62.svg"/><Relationship Id="rId12" Type="http://schemas.openxmlformats.org/officeDocument/2006/relationships/image" Target="../media/image14.png"/><Relationship Id="rId17" Type="http://schemas.openxmlformats.org/officeDocument/2006/relationships/image" Target="../media/image27.png"/><Relationship Id="rId2" Type="http://schemas.openxmlformats.org/officeDocument/2006/relationships/slideLayout" Target="../slideLayouts/slideLayout7.xml"/><Relationship Id="rId16" Type="http://schemas.openxmlformats.org/officeDocument/2006/relationships/image" Target="../media/image69.svg"/><Relationship Id="rId20" Type="http://schemas.openxmlformats.org/officeDocument/2006/relationships/image" Target="../media/image72.svg"/><Relationship Id="rId1" Type="http://schemas.openxmlformats.org/officeDocument/2006/relationships/tags" Target="../tags/tag9.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21.png"/><Relationship Id="rId10" Type="http://schemas.openxmlformats.org/officeDocument/2006/relationships/image" Target="../media/image65.png"/><Relationship Id="rId19" Type="http://schemas.openxmlformats.org/officeDocument/2006/relationships/image" Target="../media/image71.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8.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5.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Data entry in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Introduction to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906C85-72FC-4FC6-A6C5-C8C7E37B47D9}"/>
              </a:ext>
            </a:extLst>
          </p:cNvPr>
          <p:cNvPicPr>
            <a:picLocks noChangeAspect="1"/>
          </p:cNvPicPr>
          <p:nvPr/>
        </p:nvPicPr>
        <p:blipFill>
          <a:blip r:embed="rId4"/>
          <a:stretch>
            <a:fillRect/>
          </a:stretch>
        </p:blipFill>
        <p:spPr>
          <a:xfrm>
            <a:off x="2898686" y="615514"/>
            <a:ext cx="7104323" cy="5626971"/>
          </a:xfrm>
          <a:prstGeom prst="rect">
            <a:avLst/>
          </a:prstGeom>
        </p:spPr>
      </p:pic>
      <p:sp>
        <p:nvSpPr>
          <p:cNvPr id="5" name="Left Brace 4">
            <a:extLst>
              <a:ext uri="{FF2B5EF4-FFF2-40B4-BE49-F238E27FC236}">
                <a16:creationId xmlns:a16="http://schemas.microsoft.com/office/drawing/2014/main" id="{E9BD8A42-9A6C-4D90-97FE-96F68C237F8F}"/>
              </a:ext>
            </a:extLst>
          </p:cNvPr>
          <p:cNvSpPr/>
          <p:nvPr/>
        </p:nvSpPr>
        <p:spPr>
          <a:xfrm>
            <a:off x="2074466" y="615514"/>
            <a:ext cx="573206" cy="2552132"/>
          </a:xfrm>
          <a:prstGeom prst="leftBrace">
            <a:avLst>
              <a:gd name="adj1" fmla="val 58929"/>
              <a:gd name="adj2" fmla="val 50000"/>
            </a:avLst>
          </a:prstGeom>
          <a:ln w="22225" cap="rnd">
            <a:solidFill>
              <a:srgbClr val="276696"/>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Right Brace 5">
            <a:extLst>
              <a:ext uri="{FF2B5EF4-FFF2-40B4-BE49-F238E27FC236}">
                <a16:creationId xmlns:a16="http://schemas.microsoft.com/office/drawing/2014/main" id="{7C0DE572-C6CC-4413-836C-D264362B4216}"/>
              </a:ext>
            </a:extLst>
          </p:cNvPr>
          <p:cNvSpPr/>
          <p:nvPr/>
        </p:nvSpPr>
        <p:spPr>
          <a:xfrm>
            <a:off x="8911994" y="2047164"/>
            <a:ext cx="518615" cy="3934536"/>
          </a:xfrm>
          <a:prstGeom prst="rightBrace">
            <a:avLst>
              <a:gd name="adj1" fmla="val 63596"/>
              <a:gd name="adj2" fmla="val 50000"/>
            </a:avLst>
          </a:prstGeom>
          <a:ln w="22225" cap="rnd">
            <a:solidFill>
              <a:srgbClr val="276696"/>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TextBox 6">
            <a:extLst>
              <a:ext uri="{FF2B5EF4-FFF2-40B4-BE49-F238E27FC236}">
                <a16:creationId xmlns:a16="http://schemas.microsoft.com/office/drawing/2014/main" id="{F432C9B6-0C33-4DA7-92CF-FFEF917AB779}"/>
              </a:ext>
            </a:extLst>
          </p:cNvPr>
          <p:cNvSpPr txBox="1"/>
          <p:nvPr/>
        </p:nvSpPr>
        <p:spPr>
          <a:xfrm>
            <a:off x="9504199" y="3753134"/>
            <a:ext cx="1345774" cy="461665"/>
          </a:xfrm>
          <a:prstGeom prst="rect">
            <a:avLst/>
          </a:prstGeom>
          <a:noFill/>
        </p:spPr>
        <p:txBody>
          <a:bodyPr wrap="square" rtlCol="0">
            <a:spAutoFit/>
          </a:bodyPr>
          <a:lstStyle/>
          <a:p>
            <a:pPr algn="l">
              <a:buClr>
                <a:srgbClr val="008CCF"/>
              </a:buClr>
            </a:pPr>
            <a:r>
              <a:rPr lang="es-ES" sz="2400"/>
              <a:t>Form </a:t>
            </a:r>
          </a:p>
        </p:txBody>
      </p:sp>
      <p:sp>
        <p:nvSpPr>
          <p:cNvPr id="8" name="TextBox 7">
            <a:extLst>
              <a:ext uri="{FF2B5EF4-FFF2-40B4-BE49-F238E27FC236}">
                <a16:creationId xmlns:a16="http://schemas.microsoft.com/office/drawing/2014/main" id="{72366CB7-671B-4025-9605-76664583713E}"/>
              </a:ext>
            </a:extLst>
          </p:cNvPr>
          <p:cNvSpPr txBox="1"/>
          <p:nvPr/>
        </p:nvSpPr>
        <p:spPr>
          <a:xfrm>
            <a:off x="465890" y="1599147"/>
            <a:ext cx="1723101" cy="461665"/>
          </a:xfrm>
          <a:prstGeom prst="rect">
            <a:avLst/>
          </a:prstGeom>
          <a:noFill/>
        </p:spPr>
        <p:txBody>
          <a:bodyPr wrap="square" rtlCol="0">
            <a:spAutoFit/>
          </a:bodyPr>
          <a:lstStyle/>
          <a:p>
            <a:pPr algn="l">
              <a:buClr>
                <a:srgbClr val="008CCF"/>
              </a:buClr>
            </a:pPr>
            <a:r>
              <a:rPr lang="es-ES" sz="2400"/>
              <a:t>Hierarchy  </a:t>
            </a:r>
          </a:p>
        </p:txBody>
      </p:sp>
    </p:spTree>
    <p:custDataLst>
      <p:tags r:id="rId1"/>
    </p:custDataLst>
    <p:extLst>
      <p:ext uri="{BB962C8B-B14F-4D97-AF65-F5344CB8AC3E}">
        <p14:creationId xmlns:p14="http://schemas.microsoft.com/office/powerpoint/2010/main" val="867015086"/>
      </p:ext>
    </p:extLst>
  </p:cSld>
  <p:clrMapOvr>
    <a:masterClrMapping/>
  </p:clrMapOvr>
  <mc:AlternateContent xmlns:mc="http://schemas.openxmlformats.org/markup-compatibility/2006" xmlns:p14="http://schemas.microsoft.com/office/powerpoint/2010/main">
    <mc:Choice Requires="p14">
      <p:transition spd="slow" p14:dur="2000" advTm="14009"/>
    </mc:Choice>
    <mc:Fallback xmlns="">
      <p:transition spd="slow" advTm="140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F08F5-36C4-44B7-A1F2-33F55AA3E942}"/>
              </a:ext>
            </a:extLst>
          </p:cNvPr>
          <p:cNvSpPr>
            <a:spLocks noGrp="1"/>
          </p:cNvSpPr>
          <p:nvPr>
            <p:ph type="title"/>
          </p:nvPr>
        </p:nvSpPr>
        <p:spPr/>
        <p:txBody>
          <a:bodyPr/>
          <a:lstStyle/>
          <a:p>
            <a:r>
              <a:rPr lang="es-ES"/>
              <a:t>Anonymous individualized data - Events</a:t>
            </a:r>
          </a:p>
        </p:txBody>
      </p:sp>
      <p:grpSp>
        <p:nvGrpSpPr>
          <p:cNvPr id="3" name="Graphic 44" descr="Users with solid fill">
            <a:extLst>
              <a:ext uri="{FF2B5EF4-FFF2-40B4-BE49-F238E27FC236}">
                <a16:creationId xmlns:a16="http://schemas.microsoft.com/office/drawing/2014/main" id="{4F59B2DE-C032-4C66-A432-D60851BC4793}"/>
              </a:ext>
            </a:extLst>
          </p:cNvPr>
          <p:cNvGrpSpPr/>
          <p:nvPr/>
        </p:nvGrpSpPr>
        <p:grpSpPr>
          <a:xfrm>
            <a:off x="3345262" y="3124853"/>
            <a:ext cx="1776801" cy="1108383"/>
            <a:chOff x="8518716" y="2660540"/>
            <a:chExt cx="800100" cy="499109"/>
          </a:xfrm>
          <a:solidFill>
            <a:srgbClr val="276696"/>
          </a:solidFill>
        </p:grpSpPr>
        <p:sp>
          <p:nvSpPr>
            <p:cNvPr id="4" name="Freeform: Shape 3">
              <a:extLst>
                <a:ext uri="{FF2B5EF4-FFF2-40B4-BE49-F238E27FC236}">
                  <a16:creationId xmlns:a16="http://schemas.microsoft.com/office/drawing/2014/main" id="{5FC5E44F-D4E5-4E2C-906E-591CCD5437E6}"/>
                </a:ext>
              </a:extLst>
            </p:cNvPr>
            <p:cNvSpPr/>
            <p:nvPr/>
          </p:nvSpPr>
          <p:spPr>
            <a:xfrm>
              <a:off x="86044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2803EEE1-C844-47C3-98FD-41DDD20FCB1A}"/>
                </a:ext>
              </a:extLst>
            </p:cNvPr>
            <p:cNvSpPr/>
            <p:nvPr/>
          </p:nvSpPr>
          <p:spPr>
            <a:xfrm>
              <a:off x="90616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1661E675-400E-4B31-8770-9DA8BE184CFC}"/>
                </a:ext>
              </a:extLst>
            </p:cNvPr>
            <p:cNvSpPr/>
            <p:nvPr/>
          </p:nvSpPr>
          <p:spPr>
            <a:xfrm>
              <a:off x="8747316" y="298820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w="9525"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3C07780F-FDE8-46A3-B940-49C1E60EEA4C}"/>
                </a:ext>
              </a:extLst>
            </p:cNvPr>
            <p:cNvSpPr/>
            <p:nvPr/>
          </p:nvSpPr>
          <p:spPr>
            <a:xfrm>
              <a:off x="8833041" y="279389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9525"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283A924B-56E8-4820-927E-06FC09D248F6}"/>
                </a:ext>
              </a:extLst>
            </p:cNvPr>
            <p:cNvSpPr/>
            <p:nvPr/>
          </p:nvSpPr>
          <p:spPr>
            <a:xfrm>
              <a:off x="9008301" y="285485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w="9525"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12D428B3-91C4-4540-BDD3-7A245BF983B0}"/>
                </a:ext>
              </a:extLst>
            </p:cNvPr>
            <p:cNvSpPr/>
            <p:nvPr/>
          </p:nvSpPr>
          <p:spPr>
            <a:xfrm>
              <a:off x="8518716" y="285485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w="9525" cap="flat">
              <a:noFill/>
              <a:prstDash val="solid"/>
              <a:miter/>
            </a:ln>
          </p:spPr>
          <p:txBody>
            <a:bodyPr rtlCol="0" anchor="ctr"/>
            <a:lstStyle/>
            <a:p>
              <a:endParaRPr lang="es-ES"/>
            </a:p>
          </p:txBody>
        </p:sp>
      </p:grpSp>
      <p:sp>
        <p:nvSpPr>
          <p:cNvPr id="10" name="TextBox 9">
            <a:extLst>
              <a:ext uri="{FF2B5EF4-FFF2-40B4-BE49-F238E27FC236}">
                <a16:creationId xmlns:a16="http://schemas.microsoft.com/office/drawing/2014/main" id="{90A339BA-4B81-4FFA-B250-B59B1F8F0187}"/>
              </a:ext>
            </a:extLst>
          </p:cNvPr>
          <p:cNvSpPr txBox="1"/>
          <p:nvPr/>
        </p:nvSpPr>
        <p:spPr>
          <a:xfrm>
            <a:off x="2802795" y="4198312"/>
            <a:ext cx="2861734" cy="954107"/>
          </a:xfrm>
          <a:prstGeom prst="rect">
            <a:avLst/>
          </a:prstGeom>
          <a:noFill/>
        </p:spPr>
        <p:txBody>
          <a:bodyPr wrap="square" rtlCol="0">
            <a:spAutoFit/>
          </a:bodyPr>
          <a:lstStyle/>
          <a:p>
            <a:pPr algn="ctr">
              <a:buClr>
                <a:srgbClr val="008CCF"/>
              </a:buClr>
            </a:pPr>
            <a:r>
              <a:rPr lang="en-US" sz="2800"/>
              <a:t>Anonymous individualized </a:t>
            </a:r>
            <a:endParaRPr lang="es-ES" sz="2800"/>
          </a:p>
        </p:txBody>
      </p:sp>
      <p:pic>
        <p:nvPicPr>
          <p:cNvPr id="16" name="Graphic 15">
            <a:extLst>
              <a:ext uri="{FF2B5EF4-FFF2-40B4-BE49-F238E27FC236}">
                <a16:creationId xmlns:a16="http://schemas.microsoft.com/office/drawing/2014/main" id="{9E11E528-DDFC-46A4-960D-455A1C94A6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81325" y="2383397"/>
            <a:ext cx="3064042" cy="3064042"/>
          </a:xfrm>
          <a:prstGeom prst="rect">
            <a:avLst/>
          </a:prstGeom>
        </p:spPr>
      </p:pic>
      <p:sp>
        <p:nvSpPr>
          <p:cNvPr id="17" name="Rectangle: Rounded Corners 16">
            <a:extLst>
              <a:ext uri="{FF2B5EF4-FFF2-40B4-BE49-F238E27FC236}">
                <a16:creationId xmlns:a16="http://schemas.microsoft.com/office/drawing/2014/main" id="{80C9D813-6A7B-470F-8677-FBFBB46E02A0}"/>
              </a:ext>
            </a:extLst>
          </p:cNvPr>
          <p:cNvSpPr/>
          <p:nvPr/>
        </p:nvSpPr>
        <p:spPr>
          <a:xfrm>
            <a:off x="6581325" y="1866900"/>
            <a:ext cx="2962656"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Capture App </a:t>
            </a:r>
          </a:p>
        </p:txBody>
      </p:sp>
      <p:cxnSp>
        <p:nvCxnSpPr>
          <p:cNvPr id="18" name="Straight Arrow Connector 17">
            <a:extLst>
              <a:ext uri="{FF2B5EF4-FFF2-40B4-BE49-F238E27FC236}">
                <a16:creationId xmlns:a16="http://schemas.microsoft.com/office/drawing/2014/main" id="{82C27CE8-77A9-4015-A436-6190F414CCD9}"/>
              </a:ext>
            </a:extLst>
          </p:cNvPr>
          <p:cNvCxnSpPr/>
          <p:nvPr/>
        </p:nvCxnSpPr>
        <p:spPr>
          <a:xfrm>
            <a:off x="5811092" y="4096512"/>
            <a:ext cx="656774" cy="0"/>
          </a:xfrm>
          <a:prstGeom prst="straightConnector1">
            <a:avLst/>
          </a:prstGeom>
          <a:ln w="31750" cap="rnd">
            <a:solidFill>
              <a:srgbClr val="FF7330"/>
            </a:solidFill>
            <a:prstDash val="solid"/>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2A66CBE-E86B-490B-8C98-4EA40C1B94E3}"/>
              </a:ext>
            </a:extLst>
          </p:cNvPr>
          <p:cNvSpPr/>
          <p:nvPr/>
        </p:nvSpPr>
        <p:spPr>
          <a:xfrm>
            <a:off x="2648020" y="1881848"/>
            <a:ext cx="2962656"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Events</a:t>
            </a:r>
          </a:p>
        </p:txBody>
      </p:sp>
    </p:spTree>
    <p:custDataLst>
      <p:tags r:id="rId1"/>
    </p:custDataLst>
    <p:extLst>
      <p:ext uri="{BB962C8B-B14F-4D97-AF65-F5344CB8AC3E}">
        <p14:creationId xmlns:p14="http://schemas.microsoft.com/office/powerpoint/2010/main" val="4075033208"/>
      </p:ext>
    </p:extLst>
  </p:cSld>
  <p:clrMapOvr>
    <a:masterClrMapping/>
  </p:clrMapOvr>
  <mc:AlternateContent xmlns:mc="http://schemas.openxmlformats.org/markup-compatibility/2006" xmlns:p14="http://schemas.microsoft.com/office/powerpoint/2010/main">
    <mc:Choice Requires="p14">
      <p:transition spd="slow" p14:dur="2000" advTm="16086"/>
    </mc:Choice>
    <mc:Fallback xmlns="">
      <p:transition spd="slow" advTm="160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8C6B-DBC3-442A-A3CF-C0BDB2088A11}"/>
              </a:ext>
            </a:extLst>
          </p:cNvPr>
          <p:cNvSpPr>
            <a:spLocks noGrp="1"/>
          </p:cNvSpPr>
          <p:nvPr>
            <p:ph type="title"/>
          </p:nvPr>
        </p:nvSpPr>
        <p:spPr/>
        <p:txBody>
          <a:bodyPr/>
          <a:lstStyle/>
          <a:p>
            <a:r>
              <a:rPr lang="es-ES"/>
              <a:t>Example of event data capture</a:t>
            </a:r>
          </a:p>
        </p:txBody>
      </p:sp>
      <p:pic>
        <p:nvPicPr>
          <p:cNvPr id="4" name="Graphic 3">
            <a:extLst>
              <a:ext uri="{FF2B5EF4-FFF2-40B4-BE49-F238E27FC236}">
                <a16:creationId xmlns:a16="http://schemas.microsoft.com/office/drawing/2014/main" id="{E363DA3F-688B-43ED-9BEF-FE481D0A6E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15590" y="1522095"/>
            <a:ext cx="2670810" cy="2670810"/>
          </a:xfrm>
          <a:prstGeom prst="rect">
            <a:avLst/>
          </a:prstGeom>
        </p:spPr>
      </p:pic>
      <p:pic>
        <p:nvPicPr>
          <p:cNvPr id="5" name="Graphic 4">
            <a:extLst>
              <a:ext uri="{FF2B5EF4-FFF2-40B4-BE49-F238E27FC236}">
                <a16:creationId xmlns:a16="http://schemas.microsoft.com/office/drawing/2014/main" id="{C611F96B-BE3C-496A-B364-BC158D75609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878" t="26599" r="15824" b="15227"/>
          <a:stretch/>
        </p:blipFill>
        <p:spPr>
          <a:xfrm>
            <a:off x="6705602" y="1122045"/>
            <a:ext cx="3135631" cy="2670810"/>
          </a:xfrm>
          <a:prstGeom prst="rect">
            <a:avLst/>
          </a:prstGeom>
        </p:spPr>
      </p:pic>
      <p:pic>
        <p:nvPicPr>
          <p:cNvPr id="7" name="Graphic 6" descr="Arrow: Clockwise curve with solid fill">
            <a:extLst>
              <a:ext uri="{FF2B5EF4-FFF2-40B4-BE49-F238E27FC236}">
                <a16:creationId xmlns:a16="http://schemas.microsoft.com/office/drawing/2014/main" id="{F519F46D-AE3E-4BB4-829C-C4F02BD9DF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rot="13814955">
            <a:off x="7478245" y="3920278"/>
            <a:ext cx="914400" cy="914400"/>
          </a:xfrm>
          <a:prstGeom prst="rect">
            <a:avLst/>
          </a:prstGeom>
        </p:spPr>
      </p:pic>
      <p:pic>
        <p:nvPicPr>
          <p:cNvPr id="8" name="Graphic 7" descr="Arrow: Slight curve with solid fill">
            <a:extLst>
              <a:ext uri="{FF2B5EF4-FFF2-40B4-BE49-F238E27FC236}">
                <a16:creationId xmlns:a16="http://schemas.microsoft.com/office/drawing/2014/main" id="{55B0FF43-C0A1-4766-B060-7F8644AD0F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rot="3375067">
            <a:off x="3693795" y="3920278"/>
            <a:ext cx="914400" cy="914400"/>
          </a:xfrm>
          <a:prstGeom prst="rect">
            <a:avLst/>
          </a:prstGeom>
        </p:spPr>
      </p:pic>
      <p:pic>
        <p:nvPicPr>
          <p:cNvPr id="11" name="Picture 10">
            <a:extLst>
              <a:ext uri="{FF2B5EF4-FFF2-40B4-BE49-F238E27FC236}">
                <a16:creationId xmlns:a16="http://schemas.microsoft.com/office/drawing/2014/main" id="{00BF4EA1-A77A-4454-8774-332C31F455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7188" y="4766555"/>
            <a:ext cx="2962656" cy="902106"/>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FD95CDAE-D4C8-4302-A4F7-80F727D3CD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87235" y="5109209"/>
            <a:ext cx="747468" cy="746763"/>
          </a:xfrm>
          <a:prstGeom prst="rect">
            <a:avLst/>
          </a:prstGeom>
        </p:spPr>
      </p:pic>
    </p:spTree>
    <p:custDataLst>
      <p:tags r:id="rId1"/>
    </p:custDataLst>
    <p:extLst>
      <p:ext uri="{BB962C8B-B14F-4D97-AF65-F5344CB8AC3E}">
        <p14:creationId xmlns:p14="http://schemas.microsoft.com/office/powerpoint/2010/main" val="2238919884"/>
      </p:ext>
    </p:extLst>
  </p:cSld>
  <p:clrMapOvr>
    <a:masterClrMapping/>
  </p:clrMapOvr>
  <mc:AlternateContent xmlns:mc="http://schemas.openxmlformats.org/markup-compatibility/2006" xmlns:p14="http://schemas.microsoft.com/office/powerpoint/2010/main">
    <mc:Choice Requires="p14">
      <p:transition spd="slow" p14:dur="2000" advTm="15216"/>
    </mc:Choice>
    <mc:Fallback xmlns="">
      <p:transition spd="slow" advTm="15216"/>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childTnLst>
                              </p:cTn>
                            </p:par>
                            <p:par>
                              <p:cTn id="21" fill="hold">
                                <p:stCondLst>
                                  <p:cond delay="500"/>
                                </p:stCondLst>
                                <p:childTnLst>
                                  <p:par>
                                    <p:cTn id="22" presetID="2" presetClass="entr" presetSubtype="4" fill="hold" nodeType="afterEffect" p14:presetBounceEnd="40000">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14:bounceEnd="40000">
                                          <p:cBhvr additive="base">
                                            <p:cTn id="24"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14:presetBounceEnd="40000">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14:bounceEnd="40000">
                                          <p:cBhvr additive="base">
                                            <p:cTn id="30" dur="25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31" dur="250" fill="hold"/>
                                            <p:tgtEl>
                                              <p:spTgt spid="12"/>
                                            </p:tgtEl>
                                            <p:attrNameLst>
                                              <p:attrName>ppt_y</p:attrName>
                                            </p:attrNameLst>
                                          </p:cBhvr>
                                          <p:tavLst>
                                            <p:tav tm="0">
                                              <p:val>
                                                <p:strVal val="1+#ppt_h/2"/>
                                              </p:val>
                                            </p:tav>
                                            <p:tav tm="100000">
                                              <p:val>
                                                <p:strVal val="#ppt_y"/>
                                              </p:val>
                                            </p:tav>
                                          </p:tavLst>
                                        </p:anim>
                                      </p:childTnLst>
                                    </p:cTn>
                                  </p:par>
                                </p:childTnLst>
                              </p:cTn>
                            </p:par>
                            <p:par>
                              <p:cTn id="32" fill="hold">
                                <p:stCondLst>
                                  <p:cond delay="250"/>
                                </p:stCondLst>
                                <p:childTnLst>
                                  <p:par>
                                    <p:cTn id="33" presetID="26" presetClass="emph" presetSubtype="0" fill="hold" nodeType="afterEffect">
                                      <p:stCondLst>
                                        <p:cond delay="0"/>
                                      </p:stCondLst>
                                      <p:childTnLst>
                                        <p:animEffect transition="out" filter="fade">
                                          <p:cBhvr>
                                            <p:cTn id="34" dur="250" tmFilter="0, 0; .2, .5; .8, .5; 1, 0"/>
                                            <p:tgtEl>
                                              <p:spTgt spid="12"/>
                                            </p:tgtEl>
                                          </p:cBhvr>
                                        </p:animEffect>
                                        <p:animScale>
                                          <p:cBhvr>
                                            <p:cTn id="35" dur="125"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2"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right)">
                                          <p:cBhvr>
                                            <p:cTn id="20" dur="500"/>
                                            <p:tgtEl>
                                              <p:spTgt spid="7"/>
                                            </p:tgtEl>
                                          </p:cBhvr>
                                        </p:animEffect>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250" fill="hold"/>
                                            <p:tgtEl>
                                              <p:spTgt spid="12"/>
                                            </p:tgtEl>
                                            <p:attrNameLst>
                                              <p:attrName>ppt_x</p:attrName>
                                            </p:attrNameLst>
                                          </p:cBhvr>
                                          <p:tavLst>
                                            <p:tav tm="0">
                                              <p:val>
                                                <p:strVal val="#ppt_x"/>
                                              </p:val>
                                            </p:tav>
                                            <p:tav tm="100000">
                                              <p:val>
                                                <p:strVal val="#ppt_x"/>
                                              </p:val>
                                            </p:tav>
                                          </p:tavLst>
                                        </p:anim>
                                        <p:anim calcmode="lin" valueType="num">
                                          <p:cBhvr additive="base">
                                            <p:cTn id="31" dur="250" fill="hold"/>
                                            <p:tgtEl>
                                              <p:spTgt spid="12"/>
                                            </p:tgtEl>
                                            <p:attrNameLst>
                                              <p:attrName>ppt_y</p:attrName>
                                            </p:attrNameLst>
                                          </p:cBhvr>
                                          <p:tavLst>
                                            <p:tav tm="0">
                                              <p:val>
                                                <p:strVal val="1+#ppt_h/2"/>
                                              </p:val>
                                            </p:tav>
                                            <p:tav tm="100000">
                                              <p:val>
                                                <p:strVal val="#ppt_y"/>
                                              </p:val>
                                            </p:tav>
                                          </p:tavLst>
                                        </p:anim>
                                      </p:childTnLst>
                                    </p:cTn>
                                  </p:par>
                                </p:childTnLst>
                              </p:cTn>
                            </p:par>
                            <p:par>
                              <p:cTn id="32" fill="hold">
                                <p:stCondLst>
                                  <p:cond delay="250"/>
                                </p:stCondLst>
                                <p:childTnLst>
                                  <p:par>
                                    <p:cTn id="33" presetID="26" presetClass="emph" presetSubtype="0" fill="hold" nodeType="afterEffect">
                                      <p:stCondLst>
                                        <p:cond delay="0"/>
                                      </p:stCondLst>
                                      <p:childTnLst>
                                        <p:animEffect transition="out" filter="fade">
                                          <p:cBhvr>
                                            <p:cTn id="34" dur="250" tmFilter="0, 0; .2, .5; .8, .5; 1, 0"/>
                                            <p:tgtEl>
                                              <p:spTgt spid="12"/>
                                            </p:tgtEl>
                                          </p:cBhvr>
                                        </p:animEffect>
                                        <p:animScale>
                                          <p:cBhvr>
                                            <p:cTn id="35" dur="125"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0D4B1F-2659-29C4-9CCF-A7D936319AE1}"/>
              </a:ext>
            </a:extLst>
          </p:cNvPr>
          <p:cNvSpPr txBox="1"/>
          <p:nvPr/>
        </p:nvSpPr>
        <p:spPr>
          <a:xfrm>
            <a:off x="5438608" y="3198167"/>
            <a:ext cx="1314784" cy="461665"/>
          </a:xfrm>
          <a:prstGeom prst="rect">
            <a:avLst/>
          </a:prstGeom>
          <a:noFill/>
        </p:spPr>
        <p:txBody>
          <a:bodyPr wrap="none" rtlCol="0">
            <a:spAutoFit/>
          </a:bodyPr>
          <a:lstStyle/>
          <a:p>
            <a:pPr algn="l">
              <a:buClr>
                <a:srgbClr val="008CCF"/>
              </a:buClr>
            </a:pPr>
            <a:r>
              <a:rPr lang="fr-FR" sz="2400" dirty="0"/>
              <a:t>DEMO 2</a:t>
            </a:r>
          </a:p>
        </p:txBody>
      </p:sp>
    </p:spTree>
    <p:custDataLst>
      <p:tags r:id="rId1"/>
    </p:custDataLst>
    <p:extLst>
      <p:ext uri="{BB962C8B-B14F-4D97-AF65-F5344CB8AC3E}">
        <p14:creationId xmlns:p14="http://schemas.microsoft.com/office/powerpoint/2010/main" val="343278780"/>
      </p:ext>
    </p:extLst>
  </p:cSld>
  <p:clrMapOvr>
    <a:masterClrMapping/>
  </p:clrMapOvr>
  <p:transition spd="slow" advTm="31000">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49C2-E00C-456C-AD45-11B321E3CE78}"/>
              </a:ext>
            </a:extLst>
          </p:cNvPr>
          <p:cNvSpPr>
            <a:spLocks noGrp="1"/>
          </p:cNvSpPr>
          <p:nvPr>
            <p:ph type="title"/>
          </p:nvPr>
        </p:nvSpPr>
        <p:spPr/>
        <p:txBody>
          <a:bodyPr/>
          <a:lstStyle/>
          <a:p>
            <a:r>
              <a:rPr lang="es-ES"/>
              <a:t>Event data are anonymous</a:t>
            </a:r>
          </a:p>
        </p:txBody>
      </p:sp>
      <p:pic>
        <p:nvPicPr>
          <p:cNvPr id="10" name="Graphic 9">
            <a:extLst>
              <a:ext uri="{FF2B5EF4-FFF2-40B4-BE49-F238E27FC236}">
                <a16:creationId xmlns:a16="http://schemas.microsoft.com/office/drawing/2014/main" id="{81AA2D02-21C6-41AE-BE70-039B0C013D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81325" y="2139557"/>
            <a:ext cx="3064042" cy="3064042"/>
          </a:xfrm>
          <a:prstGeom prst="rect">
            <a:avLst/>
          </a:prstGeom>
        </p:spPr>
      </p:pic>
      <p:sp>
        <p:nvSpPr>
          <p:cNvPr id="11" name="Rectangle: Rounded Corners 10">
            <a:extLst>
              <a:ext uri="{FF2B5EF4-FFF2-40B4-BE49-F238E27FC236}">
                <a16:creationId xmlns:a16="http://schemas.microsoft.com/office/drawing/2014/main" id="{9928C421-359E-4817-A8DF-A24768FC1D85}"/>
              </a:ext>
            </a:extLst>
          </p:cNvPr>
          <p:cNvSpPr/>
          <p:nvPr/>
        </p:nvSpPr>
        <p:spPr>
          <a:xfrm>
            <a:off x="2648020" y="1866900"/>
            <a:ext cx="2962656"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Events</a:t>
            </a:r>
          </a:p>
        </p:txBody>
      </p:sp>
      <p:sp>
        <p:nvSpPr>
          <p:cNvPr id="12" name="Rectangle: Rounded Corners 11">
            <a:extLst>
              <a:ext uri="{FF2B5EF4-FFF2-40B4-BE49-F238E27FC236}">
                <a16:creationId xmlns:a16="http://schemas.microsoft.com/office/drawing/2014/main" id="{EAF79D28-1385-4ADF-B579-8FA67C51300A}"/>
              </a:ext>
            </a:extLst>
          </p:cNvPr>
          <p:cNvSpPr/>
          <p:nvPr/>
        </p:nvSpPr>
        <p:spPr>
          <a:xfrm>
            <a:off x="6581325" y="1866900"/>
            <a:ext cx="2962656"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Capture App </a:t>
            </a:r>
          </a:p>
        </p:txBody>
      </p:sp>
      <p:sp>
        <p:nvSpPr>
          <p:cNvPr id="13" name="TextBox 12">
            <a:extLst>
              <a:ext uri="{FF2B5EF4-FFF2-40B4-BE49-F238E27FC236}">
                <a16:creationId xmlns:a16="http://schemas.microsoft.com/office/drawing/2014/main" id="{3CD8DEEE-1D1B-4ABC-9955-086C9C724893}"/>
              </a:ext>
            </a:extLst>
          </p:cNvPr>
          <p:cNvSpPr txBox="1"/>
          <p:nvPr/>
        </p:nvSpPr>
        <p:spPr>
          <a:xfrm>
            <a:off x="2980001" y="4342460"/>
            <a:ext cx="2253899"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Anonymous </a:t>
            </a:r>
          </a:p>
        </p:txBody>
      </p:sp>
      <p:sp>
        <p:nvSpPr>
          <p:cNvPr id="14" name="TextBox 13">
            <a:extLst>
              <a:ext uri="{FF2B5EF4-FFF2-40B4-BE49-F238E27FC236}">
                <a16:creationId xmlns:a16="http://schemas.microsoft.com/office/drawing/2014/main" id="{9A1D8D6C-B69F-4821-8871-78E261D6C781}"/>
              </a:ext>
            </a:extLst>
          </p:cNvPr>
          <p:cNvSpPr txBox="1"/>
          <p:nvPr/>
        </p:nvSpPr>
        <p:spPr>
          <a:xfrm>
            <a:off x="2980001" y="4972766"/>
            <a:ext cx="210213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Follow-up </a:t>
            </a:r>
          </a:p>
        </p:txBody>
      </p:sp>
      <p:pic>
        <p:nvPicPr>
          <p:cNvPr id="16" name="Graphic 15">
            <a:extLst>
              <a:ext uri="{FF2B5EF4-FFF2-40B4-BE49-F238E27FC236}">
                <a16:creationId xmlns:a16="http://schemas.microsoft.com/office/drawing/2014/main" id="{3175242C-D785-449D-B57B-A6CF2B929B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
            <a:off x="5274215" y="4205942"/>
            <a:ext cx="576611" cy="536535"/>
          </a:xfrm>
          <a:prstGeom prst="rect">
            <a:avLst/>
          </a:prstGeom>
        </p:spPr>
      </p:pic>
      <p:pic>
        <p:nvPicPr>
          <p:cNvPr id="18" name="Graphic 17">
            <a:extLst>
              <a:ext uri="{FF2B5EF4-FFF2-40B4-BE49-F238E27FC236}">
                <a16:creationId xmlns:a16="http://schemas.microsoft.com/office/drawing/2014/main" id="{2F230424-D561-4817-AA53-A044693138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4861" y="4912874"/>
            <a:ext cx="543476" cy="571893"/>
          </a:xfrm>
          <a:prstGeom prst="rect">
            <a:avLst/>
          </a:prstGeom>
        </p:spPr>
      </p:pic>
      <p:grpSp>
        <p:nvGrpSpPr>
          <p:cNvPr id="19" name="Graphic 44" descr="Users with solid fill">
            <a:extLst>
              <a:ext uri="{FF2B5EF4-FFF2-40B4-BE49-F238E27FC236}">
                <a16:creationId xmlns:a16="http://schemas.microsoft.com/office/drawing/2014/main" id="{A9C09555-5215-45BE-8B3B-AD587D334142}"/>
              </a:ext>
            </a:extLst>
          </p:cNvPr>
          <p:cNvGrpSpPr/>
          <p:nvPr/>
        </p:nvGrpSpPr>
        <p:grpSpPr>
          <a:xfrm>
            <a:off x="3345262" y="3105479"/>
            <a:ext cx="1776801" cy="1108383"/>
            <a:chOff x="8518716" y="2660540"/>
            <a:chExt cx="800100" cy="499109"/>
          </a:xfrm>
          <a:solidFill>
            <a:srgbClr val="276696"/>
          </a:solidFill>
        </p:grpSpPr>
        <p:sp>
          <p:nvSpPr>
            <p:cNvPr id="20" name="Freeform: Shape 19">
              <a:extLst>
                <a:ext uri="{FF2B5EF4-FFF2-40B4-BE49-F238E27FC236}">
                  <a16:creationId xmlns:a16="http://schemas.microsoft.com/office/drawing/2014/main" id="{1F727B6A-8410-4D62-88F4-C7006D328FDD}"/>
                </a:ext>
              </a:extLst>
            </p:cNvPr>
            <p:cNvSpPr/>
            <p:nvPr/>
          </p:nvSpPr>
          <p:spPr>
            <a:xfrm>
              <a:off x="86044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9D8A611-ECF6-4F62-838B-A9B5A07CBE20}"/>
                </a:ext>
              </a:extLst>
            </p:cNvPr>
            <p:cNvSpPr/>
            <p:nvPr/>
          </p:nvSpPr>
          <p:spPr>
            <a:xfrm>
              <a:off x="90616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16A5331B-3C9F-426F-A268-FB6E95CD500A}"/>
                </a:ext>
              </a:extLst>
            </p:cNvPr>
            <p:cNvSpPr/>
            <p:nvPr/>
          </p:nvSpPr>
          <p:spPr>
            <a:xfrm>
              <a:off x="8747316" y="298820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w="9525"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5CF9CC44-896D-46B1-84B2-3815AFBE2D87}"/>
                </a:ext>
              </a:extLst>
            </p:cNvPr>
            <p:cNvSpPr/>
            <p:nvPr/>
          </p:nvSpPr>
          <p:spPr>
            <a:xfrm>
              <a:off x="8833041" y="279389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9525"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AC5837E9-DC2C-4A9F-858F-D53AA0785EB7}"/>
                </a:ext>
              </a:extLst>
            </p:cNvPr>
            <p:cNvSpPr/>
            <p:nvPr/>
          </p:nvSpPr>
          <p:spPr>
            <a:xfrm>
              <a:off x="9008301" y="285485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w="9525"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0294165A-87FE-450C-BE63-220550783A49}"/>
                </a:ext>
              </a:extLst>
            </p:cNvPr>
            <p:cNvSpPr/>
            <p:nvPr/>
          </p:nvSpPr>
          <p:spPr>
            <a:xfrm>
              <a:off x="8518716" y="285485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w="952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2379124353"/>
      </p:ext>
    </p:extLst>
  </p:cSld>
  <p:clrMapOvr>
    <a:masterClrMapping/>
  </p:clrMapOvr>
  <mc:AlternateContent xmlns:mc="http://schemas.openxmlformats.org/markup-compatibility/2006" xmlns:p14="http://schemas.microsoft.com/office/powerpoint/2010/main">
    <mc:Choice Requires="p14">
      <p:transition spd="slow" p14:dur="2000" advTm="12486"/>
    </mc:Choice>
    <mc:Fallback xmlns="">
      <p:transition spd="slow" advTm="124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50"/>
                                        <p:tgtEl>
                                          <p:spTgt spid="13"/>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86F8-55C0-4B4D-99AB-31C8913FA953}"/>
              </a:ext>
            </a:extLst>
          </p:cNvPr>
          <p:cNvSpPr>
            <a:spLocks noGrp="1"/>
          </p:cNvSpPr>
          <p:nvPr>
            <p:ph type="title"/>
          </p:nvPr>
        </p:nvSpPr>
        <p:spPr/>
        <p:txBody>
          <a:bodyPr/>
          <a:lstStyle/>
          <a:p>
            <a:r>
              <a:rPr lang="es-ES"/>
              <a:t>Individual data with identifiers - Tracker</a:t>
            </a:r>
          </a:p>
        </p:txBody>
      </p:sp>
      <p:sp>
        <p:nvSpPr>
          <p:cNvPr id="8" name="TextBox 7">
            <a:extLst>
              <a:ext uri="{FF2B5EF4-FFF2-40B4-BE49-F238E27FC236}">
                <a16:creationId xmlns:a16="http://schemas.microsoft.com/office/drawing/2014/main" id="{3D78026D-A85D-4C7F-BDDF-EB5E5E2ACB08}"/>
              </a:ext>
            </a:extLst>
          </p:cNvPr>
          <p:cNvSpPr txBox="1"/>
          <p:nvPr/>
        </p:nvSpPr>
        <p:spPr>
          <a:xfrm>
            <a:off x="2829555" y="4093049"/>
            <a:ext cx="2695482" cy="954107"/>
          </a:xfrm>
          <a:prstGeom prst="rect">
            <a:avLst/>
          </a:prstGeom>
          <a:noFill/>
        </p:spPr>
        <p:txBody>
          <a:bodyPr wrap="square" rtlCol="0">
            <a:spAutoFit/>
          </a:bodyPr>
          <a:lstStyle/>
          <a:p>
            <a:pPr algn="ctr">
              <a:buClr>
                <a:srgbClr val="008CCF"/>
              </a:buClr>
            </a:pPr>
            <a:r>
              <a:rPr lang="en-US" sz="2800"/>
              <a:t>Individual with identifiers</a:t>
            </a:r>
          </a:p>
        </p:txBody>
      </p:sp>
      <p:pic>
        <p:nvPicPr>
          <p:cNvPr id="9" name="Graphic 8">
            <a:extLst>
              <a:ext uri="{FF2B5EF4-FFF2-40B4-BE49-F238E27FC236}">
                <a16:creationId xmlns:a16="http://schemas.microsoft.com/office/drawing/2014/main" id="{CEA7FCCC-0304-402E-87C0-1730F1A022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04050" y="2322357"/>
            <a:ext cx="3373499" cy="3373499"/>
          </a:xfrm>
          <a:prstGeom prst="rect">
            <a:avLst/>
          </a:prstGeom>
        </p:spPr>
      </p:pic>
      <p:sp>
        <p:nvSpPr>
          <p:cNvPr id="10" name="Rectangle: Rounded Corners 9">
            <a:extLst>
              <a:ext uri="{FF2B5EF4-FFF2-40B4-BE49-F238E27FC236}">
                <a16:creationId xmlns:a16="http://schemas.microsoft.com/office/drawing/2014/main" id="{4D78D5B6-030C-4FE1-B7BD-23232C2A5DBF}"/>
              </a:ext>
            </a:extLst>
          </p:cNvPr>
          <p:cNvSpPr/>
          <p:nvPr/>
        </p:nvSpPr>
        <p:spPr>
          <a:xfrm>
            <a:off x="6587490" y="1866900"/>
            <a:ext cx="3206619"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Tracker Capture App </a:t>
            </a:r>
          </a:p>
        </p:txBody>
      </p:sp>
      <p:cxnSp>
        <p:nvCxnSpPr>
          <p:cNvPr id="11" name="Straight Arrow Connector 10">
            <a:extLst>
              <a:ext uri="{FF2B5EF4-FFF2-40B4-BE49-F238E27FC236}">
                <a16:creationId xmlns:a16="http://schemas.microsoft.com/office/drawing/2014/main" id="{5EA61A67-5968-415C-BF95-F3180A8E03DD}"/>
              </a:ext>
            </a:extLst>
          </p:cNvPr>
          <p:cNvCxnSpPr/>
          <p:nvPr/>
        </p:nvCxnSpPr>
        <p:spPr>
          <a:xfrm>
            <a:off x="5793556" y="4212972"/>
            <a:ext cx="656774" cy="0"/>
          </a:xfrm>
          <a:prstGeom prst="straightConnector1">
            <a:avLst/>
          </a:prstGeom>
          <a:ln w="31750" cap="rnd">
            <a:solidFill>
              <a:srgbClr val="FF7330"/>
            </a:solidFill>
            <a:prstDash val="solid"/>
            <a:headEnd type="none" w="lg" len="lg"/>
            <a:tailEnd type="arrow" w="lg" len="lg"/>
          </a:ln>
        </p:spPr>
        <p:style>
          <a:lnRef idx="1">
            <a:schemeClr val="accent1"/>
          </a:lnRef>
          <a:fillRef idx="0">
            <a:schemeClr val="accent1"/>
          </a:fillRef>
          <a:effectRef idx="0">
            <a:schemeClr val="accent1"/>
          </a:effectRef>
          <a:fontRef idx="minor">
            <a:schemeClr val="tx1"/>
          </a:fontRef>
        </p:style>
      </p:cxnSp>
      <p:pic>
        <p:nvPicPr>
          <p:cNvPr id="12" name="Graphic 11" descr="Employee badge with solid fill">
            <a:extLst>
              <a:ext uri="{FF2B5EF4-FFF2-40B4-BE49-F238E27FC236}">
                <a16:creationId xmlns:a16="http://schemas.microsoft.com/office/drawing/2014/main" id="{9B8604B1-2E5D-49CB-8236-BAA872392B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94219" y="2798027"/>
            <a:ext cx="1366153" cy="1366153"/>
          </a:xfrm>
          <a:prstGeom prst="rect">
            <a:avLst/>
          </a:prstGeom>
        </p:spPr>
      </p:pic>
      <p:sp>
        <p:nvSpPr>
          <p:cNvPr id="13" name="Rectangle: Rounded Corners 12">
            <a:extLst>
              <a:ext uri="{FF2B5EF4-FFF2-40B4-BE49-F238E27FC236}">
                <a16:creationId xmlns:a16="http://schemas.microsoft.com/office/drawing/2014/main" id="{F54BEA0F-8784-4E47-BACD-92556B2EC2E1}"/>
              </a:ext>
            </a:extLst>
          </p:cNvPr>
          <p:cNvSpPr/>
          <p:nvPr/>
        </p:nvSpPr>
        <p:spPr>
          <a:xfrm>
            <a:off x="2693740" y="1866900"/>
            <a:ext cx="2962656"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Tracker</a:t>
            </a:r>
          </a:p>
        </p:txBody>
      </p:sp>
    </p:spTree>
    <p:custDataLst>
      <p:tags r:id="rId1"/>
    </p:custDataLst>
    <p:extLst>
      <p:ext uri="{BB962C8B-B14F-4D97-AF65-F5344CB8AC3E}">
        <p14:creationId xmlns:p14="http://schemas.microsoft.com/office/powerpoint/2010/main" val="3894865524"/>
      </p:ext>
    </p:extLst>
  </p:cSld>
  <p:clrMapOvr>
    <a:masterClrMapping/>
  </p:clrMapOvr>
  <mc:AlternateContent xmlns:mc="http://schemas.openxmlformats.org/markup-compatibility/2006" xmlns:p14="http://schemas.microsoft.com/office/powerpoint/2010/main">
    <mc:Choice Requires="p14">
      <p:transition spd="slow" p14:dur="2000" advTm="17136"/>
    </mc:Choice>
    <mc:Fallback xmlns="">
      <p:transition spd="slow" advTm="17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86F8-55C0-4B4D-99AB-31C8913FA953}"/>
              </a:ext>
            </a:extLst>
          </p:cNvPr>
          <p:cNvSpPr>
            <a:spLocks noGrp="1"/>
          </p:cNvSpPr>
          <p:nvPr>
            <p:ph type="title"/>
          </p:nvPr>
        </p:nvSpPr>
        <p:spPr/>
        <p:txBody>
          <a:bodyPr/>
          <a:lstStyle/>
          <a:p>
            <a:r>
              <a:rPr lang="es-ES"/>
              <a:t>Individual data with identifiers - Tracker</a:t>
            </a:r>
          </a:p>
        </p:txBody>
      </p:sp>
      <p:pic>
        <p:nvPicPr>
          <p:cNvPr id="9" name="Graphic 8">
            <a:extLst>
              <a:ext uri="{FF2B5EF4-FFF2-40B4-BE49-F238E27FC236}">
                <a16:creationId xmlns:a16="http://schemas.microsoft.com/office/drawing/2014/main" id="{CEA7FCCC-0304-402E-87C0-1730F1A022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69927" y="2197097"/>
            <a:ext cx="3373499" cy="3373499"/>
          </a:xfrm>
          <a:prstGeom prst="rect">
            <a:avLst/>
          </a:prstGeom>
        </p:spPr>
      </p:pic>
      <p:sp>
        <p:nvSpPr>
          <p:cNvPr id="10" name="Rectangle: Rounded Corners 9">
            <a:extLst>
              <a:ext uri="{FF2B5EF4-FFF2-40B4-BE49-F238E27FC236}">
                <a16:creationId xmlns:a16="http://schemas.microsoft.com/office/drawing/2014/main" id="{4D78D5B6-030C-4FE1-B7BD-23232C2A5DBF}"/>
              </a:ext>
            </a:extLst>
          </p:cNvPr>
          <p:cNvSpPr/>
          <p:nvPr/>
        </p:nvSpPr>
        <p:spPr>
          <a:xfrm>
            <a:off x="2453367" y="1866900"/>
            <a:ext cx="3206619"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Tracker Capture App </a:t>
            </a:r>
          </a:p>
        </p:txBody>
      </p:sp>
      <p:pic>
        <p:nvPicPr>
          <p:cNvPr id="12" name="Graphic 11" descr="Employee badge with solid fill">
            <a:extLst>
              <a:ext uri="{FF2B5EF4-FFF2-40B4-BE49-F238E27FC236}">
                <a16:creationId xmlns:a16="http://schemas.microsoft.com/office/drawing/2014/main" id="{9B8604B1-2E5D-49CB-8236-BAA872392B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9542" y="1821497"/>
            <a:ext cx="1366153" cy="1366153"/>
          </a:xfrm>
          <a:prstGeom prst="rect">
            <a:avLst/>
          </a:prstGeom>
        </p:spPr>
      </p:pic>
      <p:sp>
        <p:nvSpPr>
          <p:cNvPr id="13" name="TextBox 12">
            <a:extLst>
              <a:ext uri="{FF2B5EF4-FFF2-40B4-BE49-F238E27FC236}">
                <a16:creationId xmlns:a16="http://schemas.microsoft.com/office/drawing/2014/main" id="{411AD755-9722-47D0-BF00-1F2765ABDB1D}"/>
              </a:ext>
            </a:extLst>
          </p:cNvPr>
          <p:cNvSpPr txBox="1"/>
          <p:nvPr/>
        </p:nvSpPr>
        <p:spPr>
          <a:xfrm>
            <a:off x="6650479" y="3422181"/>
            <a:ext cx="2253899"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Name </a:t>
            </a:r>
          </a:p>
        </p:txBody>
      </p:sp>
      <p:sp>
        <p:nvSpPr>
          <p:cNvPr id="14" name="TextBox 13">
            <a:extLst>
              <a:ext uri="{FF2B5EF4-FFF2-40B4-BE49-F238E27FC236}">
                <a16:creationId xmlns:a16="http://schemas.microsoft.com/office/drawing/2014/main" id="{0F452808-43B0-49F5-A142-180B69ECC46E}"/>
              </a:ext>
            </a:extLst>
          </p:cNvPr>
          <p:cNvSpPr txBox="1"/>
          <p:nvPr/>
        </p:nvSpPr>
        <p:spPr>
          <a:xfrm>
            <a:off x="6650479" y="3886512"/>
            <a:ext cx="2944281"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Phone number </a:t>
            </a:r>
          </a:p>
        </p:txBody>
      </p:sp>
      <p:sp>
        <p:nvSpPr>
          <p:cNvPr id="15" name="TextBox 14">
            <a:extLst>
              <a:ext uri="{FF2B5EF4-FFF2-40B4-BE49-F238E27FC236}">
                <a16:creationId xmlns:a16="http://schemas.microsoft.com/office/drawing/2014/main" id="{B7E22124-618C-4537-A99F-181602E9F1F0}"/>
              </a:ext>
            </a:extLst>
          </p:cNvPr>
          <p:cNvSpPr txBox="1"/>
          <p:nvPr/>
        </p:nvSpPr>
        <p:spPr>
          <a:xfrm>
            <a:off x="6650479" y="4350842"/>
            <a:ext cx="3373499"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Any other identifier </a:t>
            </a:r>
          </a:p>
        </p:txBody>
      </p:sp>
    </p:spTree>
    <p:custDataLst>
      <p:tags r:id="rId1"/>
    </p:custDataLst>
    <p:extLst>
      <p:ext uri="{BB962C8B-B14F-4D97-AF65-F5344CB8AC3E}">
        <p14:creationId xmlns:p14="http://schemas.microsoft.com/office/powerpoint/2010/main" val="362418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506" advTm="11762">
        <p159:morph option="byObject"/>
      </p:transition>
    </mc:Choice>
    <mc:Fallback xmlns="">
      <p:transition spd="med" advTm="117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43E8E-F978-423F-A9E5-8D075737221B}"/>
              </a:ext>
            </a:extLst>
          </p:cNvPr>
          <p:cNvSpPr>
            <a:spLocks noGrp="1"/>
          </p:cNvSpPr>
          <p:nvPr>
            <p:ph type="title"/>
          </p:nvPr>
        </p:nvSpPr>
        <p:spPr/>
        <p:txBody>
          <a:bodyPr/>
          <a:lstStyle/>
          <a:p>
            <a:r>
              <a:rPr lang="es-ES"/>
              <a:t>Tracker: follow-up on individuals</a:t>
            </a:r>
          </a:p>
        </p:txBody>
      </p:sp>
      <p:pic>
        <p:nvPicPr>
          <p:cNvPr id="3" name="Graphic 2">
            <a:extLst>
              <a:ext uri="{FF2B5EF4-FFF2-40B4-BE49-F238E27FC236}">
                <a16:creationId xmlns:a16="http://schemas.microsoft.com/office/drawing/2014/main" id="{AB83A42C-E952-4B7E-8246-16C4471F6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6214" y="2647315"/>
            <a:ext cx="2215721" cy="2086914"/>
          </a:xfrm>
          <a:prstGeom prst="rect">
            <a:avLst/>
          </a:prstGeom>
        </p:spPr>
      </p:pic>
      <p:pic>
        <p:nvPicPr>
          <p:cNvPr id="4" name="Graphic 3">
            <a:extLst>
              <a:ext uri="{FF2B5EF4-FFF2-40B4-BE49-F238E27FC236}">
                <a16:creationId xmlns:a16="http://schemas.microsoft.com/office/drawing/2014/main" id="{6B9D629C-6E47-427A-ABAB-5A7B393BA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5449" y="3849069"/>
            <a:ext cx="495394" cy="734390"/>
          </a:xfrm>
          <a:prstGeom prst="rect">
            <a:avLst/>
          </a:prstGeom>
        </p:spPr>
      </p:pic>
      <p:pic>
        <p:nvPicPr>
          <p:cNvPr id="5" name="Graphic 4">
            <a:extLst>
              <a:ext uri="{FF2B5EF4-FFF2-40B4-BE49-F238E27FC236}">
                <a16:creationId xmlns:a16="http://schemas.microsoft.com/office/drawing/2014/main" id="{505EC05D-7DA1-42C0-A7CC-41062A5A5F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25062" y="4112436"/>
            <a:ext cx="200902" cy="290379"/>
          </a:xfrm>
          <a:prstGeom prst="rect">
            <a:avLst/>
          </a:prstGeom>
        </p:spPr>
      </p:pic>
      <p:pic>
        <p:nvPicPr>
          <p:cNvPr id="6" name="Graphic 5">
            <a:extLst>
              <a:ext uri="{FF2B5EF4-FFF2-40B4-BE49-F238E27FC236}">
                <a16:creationId xmlns:a16="http://schemas.microsoft.com/office/drawing/2014/main" id="{B0CF2212-0346-4B46-9A9C-81E4B623C7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12237" y="2836090"/>
            <a:ext cx="1848136" cy="263930"/>
          </a:xfrm>
          <a:prstGeom prst="rect">
            <a:avLst/>
          </a:prstGeom>
        </p:spPr>
      </p:pic>
      <p:pic>
        <p:nvPicPr>
          <p:cNvPr id="11" name="Graphic 10">
            <a:extLst>
              <a:ext uri="{FF2B5EF4-FFF2-40B4-BE49-F238E27FC236}">
                <a16:creationId xmlns:a16="http://schemas.microsoft.com/office/drawing/2014/main" id="{85FE53B0-A28B-4667-BA6B-03AD56EEAB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48461" y="3652581"/>
            <a:ext cx="258038" cy="258037"/>
          </a:xfrm>
          <a:prstGeom prst="rect">
            <a:avLst/>
          </a:prstGeom>
        </p:spPr>
      </p:pic>
      <p:pic>
        <p:nvPicPr>
          <p:cNvPr id="12" name="Graphic 11">
            <a:extLst>
              <a:ext uri="{FF2B5EF4-FFF2-40B4-BE49-F238E27FC236}">
                <a16:creationId xmlns:a16="http://schemas.microsoft.com/office/drawing/2014/main" id="{90165206-3340-4551-8388-DBF143D81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01833" y="3617148"/>
            <a:ext cx="218826" cy="225150"/>
          </a:xfrm>
          <a:prstGeom prst="rect">
            <a:avLst/>
          </a:prstGeom>
        </p:spPr>
      </p:pic>
      <p:pic>
        <p:nvPicPr>
          <p:cNvPr id="15" name="Graphic 14">
            <a:extLst>
              <a:ext uri="{FF2B5EF4-FFF2-40B4-BE49-F238E27FC236}">
                <a16:creationId xmlns:a16="http://schemas.microsoft.com/office/drawing/2014/main" id="{F9318814-658A-45FA-A26A-039C308565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5106" y="3300652"/>
            <a:ext cx="258038" cy="258037"/>
          </a:xfrm>
          <a:prstGeom prst="rect">
            <a:avLst/>
          </a:prstGeom>
        </p:spPr>
      </p:pic>
      <p:pic>
        <p:nvPicPr>
          <p:cNvPr id="16" name="Graphic 15">
            <a:extLst>
              <a:ext uri="{FF2B5EF4-FFF2-40B4-BE49-F238E27FC236}">
                <a16:creationId xmlns:a16="http://schemas.microsoft.com/office/drawing/2014/main" id="{DA130BD1-0E70-4C98-95C1-FF39C5F93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39735" y="3249877"/>
            <a:ext cx="218826" cy="225150"/>
          </a:xfrm>
          <a:prstGeom prst="rect">
            <a:avLst/>
          </a:prstGeom>
        </p:spPr>
      </p:pic>
      <p:pic>
        <p:nvPicPr>
          <p:cNvPr id="18" name="Graphic 17">
            <a:extLst>
              <a:ext uri="{FF2B5EF4-FFF2-40B4-BE49-F238E27FC236}">
                <a16:creationId xmlns:a16="http://schemas.microsoft.com/office/drawing/2014/main" id="{79111D58-EBED-40C4-B91E-46C7B87BD2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3327" y="3630267"/>
            <a:ext cx="258038" cy="258037"/>
          </a:xfrm>
          <a:prstGeom prst="rect">
            <a:avLst/>
          </a:prstGeom>
        </p:spPr>
      </p:pic>
      <p:pic>
        <p:nvPicPr>
          <p:cNvPr id="19" name="Graphic 18">
            <a:extLst>
              <a:ext uri="{FF2B5EF4-FFF2-40B4-BE49-F238E27FC236}">
                <a16:creationId xmlns:a16="http://schemas.microsoft.com/office/drawing/2014/main" id="{7B590F83-04E6-4E10-95DD-CB2EA0D686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87956" y="3579492"/>
            <a:ext cx="218826" cy="225150"/>
          </a:xfrm>
          <a:prstGeom prst="rect">
            <a:avLst/>
          </a:prstGeom>
        </p:spPr>
      </p:pic>
      <p:pic>
        <p:nvPicPr>
          <p:cNvPr id="21" name="Graphic 20">
            <a:extLst>
              <a:ext uri="{FF2B5EF4-FFF2-40B4-BE49-F238E27FC236}">
                <a16:creationId xmlns:a16="http://schemas.microsoft.com/office/drawing/2014/main" id="{767E7BD4-12CF-4040-B5A2-7182F90E94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8103" y="3300652"/>
            <a:ext cx="258038" cy="258037"/>
          </a:xfrm>
          <a:prstGeom prst="rect">
            <a:avLst/>
          </a:prstGeom>
        </p:spPr>
      </p:pic>
      <p:pic>
        <p:nvPicPr>
          <p:cNvPr id="22" name="Graphic 21">
            <a:extLst>
              <a:ext uri="{FF2B5EF4-FFF2-40B4-BE49-F238E27FC236}">
                <a16:creationId xmlns:a16="http://schemas.microsoft.com/office/drawing/2014/main" id="{18B1A0B8-DF7A-448D-98DC-CE692C5856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2732" y="3249877"/>
            <a:ext cx="218826" cy="225150"/>
          </a:xfrm>
          <a:prstGeom prst="rect">
            <a:avLst/>
          </a:prstGeom>
        </p:spPr>
      </p:pic>
      <p:pic>
        <p:nvPicPr>
          <p:cNvPr id="24" name="Graphic 23">
            <a:extLst>
              <a:ext uri="{FF2B5EF4-FFF2-40B4-BE49-F238E27FC236}">
                <a16:creationId xmlns:a16="http://schemas.microsoft.com/office/drawing/2014/main" id="{1C28FEFF-209D-4D01-8660-E63177B227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54634" y="3974405"/>
            <a:ext cx="258038" cy="258037"/>
          </a:xfrm>
          <a:prstGeom prst="rect">
            <a:avLst/>
          </a:prstGeom>
        </p:spPr>
      </p:pic>
      <p:pic>
        <p:nvPicPr>
          <p:cNvPr id="25" name="Graphic 24">
            <a:extLst>
              <a:ext uri="{FF2B5EF4-FFF2-40B4-BE49-F238E27FC236}">
                <a16:creationId xmlns:a16="http://schemas.microsoft.com/office/drawing/2014/main" id="{77694338-0A43-41B3-87AB-F1AFB82BC4E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29263" y="3923630"/>
            <a:ext cx="218826" cy="225150"/>
          </a:xfrm>
          <a:prstGeom prst="rect">
            <a:avLst/>
          </a:prstGeom>
        </p:spPr>
      </p:pic>
      <p:pic>
        <p:nvPicPr>
          <p:cNvPr id="26" name="Graphic 25">
            <a:extLst>
              <a:ext uri="{FF2B5EF4-FFF2-40B4-BE49-F238E27FC236}">
                <a16:creationId xmlns:a16="http://schemas.microsoft.com/office/drawing/2014/main" id="{CDAE43DC-99E4-48CD-988B-5B8CEDF1E1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62346" y="3321544"/>
            <a:ext cx="222286" cy="222286"/>
          </a:xfrm>
          <a:prstGeom prst="rect">
            <a:avLst/>
          </a:prstGeom>
        </p:spPr>
      </p:pic>
      <p:pic>
        <p:nvPicPr>
          <p:cNvPr id="27" name="Graphic 26">
            <a:extLst>
              <a:ext uri="{FF2B5EF4-FFF2-40B4-BE49-F238E27FC236}">
                <a16:creationId xmlns:a16="http://schemas.microsoft.com/office/drawing/2014/main" id="{89BFDBEC-E279-4B14-B27A-F78D470619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55258" y="3988994"/>
            <a:ext cx="222286" cy="222286"/>
          </a:xfrm>
          <a:prstGeom prst="rect">
            <a:avLst/>
          </a:prstGeom>
        </p:spPr>
      </p:pic>
      <p:pic>
        <p:nvPicPr>
          <p:cNvPr id="28" name="Graphic 27">
            <a:extLst>
              <a:ext uri="{FF2B5EF4-FFF2-40B4-BE49-F238E27FC236}">
                <a16:creationId xmlns:a16="http://schemas.microsoft.com/office/drawing/2014/main" id="{A385A7D9-2F94-49D5-83BC-0970533EA6E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64660" y="3652581"/>
            <a:ext cx="222286" cy="222286"/>
          </a:xfrm>
          <a:prstGeom prst="rect">
            <a:avLst/>
          </a:prstGeom>
        </p:spPr>
      </p:pic>
      <p:pic>
        <p:nvPicPr>
          <p:cNvPr id="29" name="Graphic 28">
            <a:extLst>
              <a:ext uri="{FF2B5EF4-FFF2-40B4-BE49-F238E27FC236}">
                <a16:creationId xmlns:a16="http://schemas.microsoft.com/office/drawing/2014/main" id="{710533AA-63AA-407F-AC5D-FA317C1F36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8087" y="3311776"/>
            <a:ext cx="222286" cy="222286"/>
          </a:xfrm>
          <a:prstGeom prst="rect">
            <a:avLst/>
          </a:prstGeom>
        </p:spPr>
      </p:pic>
      <p:pic>
        <p:nvPicPr>
          <p:cNvPr id="10" name="Graphic 9">
            <a:extLst>
              <a:ext uri="{FF2B5EF4-FFF2-40B4-BE49-F238E27FC236}">
                <a16:creationId xmlns:a16="http://schemas.microsoft.com/office/drawing/2014/main" id="{A41E14FC-6D1E-4CE2-93B4-4239522134A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80001" y="2417749"/>
            <a:ext cx="1801556" cy="1801556"/>
          </a:xfrm>
          <a:prstGeom prst="rect">
            <a:avLst/>
          </a:prstGeom>
        </p:spPr>
      </p:pic>
      <p:sp>
        <p:nvSpPr>
          <p:cNvPr id="33" name="TextBox 32">
            <a:extLst>
              <a:ext uri="{FF2B5EF4-FFF2-40B4-BE49-F238E27FC236}">
                <a16:creationId xmlns:a16="http://schemas.microsoft.com/office/drawing/2014/main" id="{17C31C49-46BC-4118-96FD-B573C87A596C}"/>
              </a:ext>
            </a:extLst>
          </p:cNvPr>
          <p:cNvSpPr txBox="1"/>
          <p:nvPr/>
        </p:nvSpPr>
        <p:spPr>
          <a:xfrm>
            <a:off x="2829714" y="4211280"/>
            <a:ext cx="2102130" cy="461665"/>
          </a:xfrm>
          <a:prstGeom prst="rect">
            <a:avLst/>
          </a:prstGeom>
          <a:noFill/>
        </p:spPr>
        <p:txBody>
          <a:bodyPr wrap="square" rtlCol="0">
            <a:spAutoFit/>
          </a:bodyPr>
          <a:lstStyle/>
          <a:p>
            <a:pPr marL="342900" indent="-342900" algn="l">
              <a:buClr>
                <a:srgbClr val="008CCF"/>
              </a:buClr>
              <a:buFont typeface="Rubik" pitchFamily="2" charset="-79"/>
              <a:buChar char="•"/>
            </a:pPr>
            <a:r>
              <a:rPr lang="es-ES" sz="2400"/>
              <a:t>Follow-up </a:t>
            </a:r>
          </a:p>
        </p:txBody>
      </p:sp>
      <p:pic>
        <p:nvPicPr>
          <p:cNvPr id="34" name="Graphic 33">
            <a:extLst>
              <a:ext uri="{FF2B5EF4-FFF2-40B4-BE49-F238E27FC236}">
                <a16:creationId xmlns:a16="http://schemas.microsoft.com/office/drawing/2014/main" id="{F78C87B8-F0D7-46A3-8C96-E72053B0543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540000">
            <a:off x="4936569" y="4094612"/>
            <a:ext cx="576611" cy="536535"/>
          </a:xfrm>
          <a:prstGeom prst="rect">
            <a:avLst/>
          </a:prstGeom>
        </p:spPr>
      </p:pic>
    </p:spTree>
    <p:custDataLst>
      <p:tags r:id="rId1"/>
    </p:custDataLst>
    <p:extLst>
      <p:ext uri="{BB962C8B-B14F-4D97-AF65-F5344CB8AC3E}">
        <p14:creationId xmlns:p14="http://schemas.microsoft.com/office/powerpoint/2010/main" val="3093484886"/>
      </p:ext>
    </p:extLst>
  </p:cSld>
  <p:clrMapOvr>
    <a:masterClrMapping/>
  </p:clrMapOvr>
  <mc:AlternateContent xmlns:mc="http://schemas.openxmlformats.org/markup-compatibility/2006" xmlns:p14="http://schemas.microsoft.com/office/powerpoint/2010/main">
    <mc:Choice Requires="p14">
      <p:transition p14:dur="11" advTm="11530">
        <p:fade/>
      </p:transition>
    </mc:Choice>
    <mc:Fallback xmlns="">
      <p:transition advTm="115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22" presetClass="entr" presetSubtype="8"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down)">
                                      <p:cBhvr>
                                        <p:cTn id="61" dur="500"/>
                                        <p:tgtEl>
                                          <p:spTgt spid="16"/>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down)">
                                      <p:cBhvr>
                                        <p:cTn id="65" dur="500"/>
                                        <p:tgtEl>
                                          <p:spTgt spid="22"/>
                                        </p:tgtEl>
                                      </p:cBhvr>
                                    </p:animEffect>
                                  </p:childTnLst>
                                </p:cTn>
                              </p:par>
                            </p:childTnLst>
                          </p:cTn>
                        </p:par>
                        <p:par>
                          <p:cTn id="66" fill="hold">
                            <p:stCondLst>
                              <p:cond delay="1000"/>
                            </p:stCondLst>
                            <p:childTnLst>
                              <p:par>
                                <p:cTn id="67" presetID="22" presetClass="entr" presetSubtype="4"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down)">
                                      <p:cBhvr>
                                        <p:cTn id="73" dur="500"/>
                                        <p:tgtEl>
                                          <p:spTgt spid="19"/>
                                        </p:tgtEl>
                                      </p:cBhvr>
                                    </p:animEffect>
                                  </p:childTnLst>
                                </p:cTn>
                              </p:par>
                            </p:childTnLst>
                          </p:cTn>
                        </p:par>
                        <p:par>
                          <p:cTn id="74" fill="hold">
                            <p:stCondLst>
                              <p:cond delay="2000"/>
                            </p:stCondLst>
                            <p:childTnLst>
                              <p:par>
                                <p:cTn id="75" presetID="22" presetClass="entr" presetSubtype="4" fill="hold"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down)">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0539-FE4C-4CF9-BEB6-E580D552D01E}"/>
              </a:ext>
            </a:extLst>
          </p:cNvPr>
          <p:cNvSpPr>
            <a:spLocks noGrp="1"/>
          </p:cNvSpPr>
          <p:nvPr>
            <p:ph type="title"/>
          </p:nvPr>
        </p:nvSpPr>
        <p:spPr/>
        <p:txBody>
          <a:bodyPr/>
          <a:lstStyle/>
          <a:p>
            <a:r>
              <a:rPr lang="es-ES"/>
              <a:t>Example of tracker capture</a:t>
            </a:r>
          </a:p>
        </p:txBody>
      </p:sp>
      <p:pic>
        <p:nvPicPr>
          <p:cNvPr id="3" name="Graphic 2" descr="Arrow: Clockwise curve with solid fill">
            <a:extLst>
              <a:ext uri="{FF2B5EF4-FFF2-40B4-BE49-F238E27FC236}">
                <a16:creationId xmlns:a16="http://schemas.microsoft.com/office/drawing/2014/main" id="{F509621D-960C-48B1-B9B3-78E4163E00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rot="13814955">
            <a:off x="7478245" y="3920278"/>
            <a:ext cx="914400" cy="914400"/>
          </a:xfrm>
          <a:prstGeom prst="rect">
            <a:avLst/>
          </a:prstGeom>
        </p:spPr>
      </p:pic>
      <p:pic>
        <p:nvPicPr>
          <p:cNvPr id="4" name="Graphic 3" descr="Arrow: Slight curve with solid fill">
            <a:extLst>
              <a:ext uri="{FF2B5EF4-FFF2-40B4-BE49-F238E27FC236}">
                <a16:creationId xmlns:a16="http://schemas.microsoft.com/office/drawing/2014/main" id="{B3915DFA-B323-4E5A-B422-27D4D886ED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rot="3375067">
            <a:off x="3693795" y="3920278"/>
            <a:ext cx="914400" cy="914400"/>
          </a:xfrm>
          <a:prstGeom prst="rect">
            <a:avLst/>
          </a:prstGeom>
        </p:spPr>
      </p:pic>
      <p:pic>
        <p:nvPicPr>
          <p:cNvPr id="5" name="Picture 4">
            <a:extLst>
              <a:ext uri="{FF2B5EF4-FFF2-40B4-BE49-F238E27FC236}">
                <a16:creationId xmlns:a16="http://schemas.microsoft.com/office/drawing/2014/main" id="{020AFAFF-99E0-4D25-AD04-F6D4591154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7188" y="4766555"/>
            <a:ext cx="2962656" cy="90210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39A82EAC-A6E0-4B64-8AB2-971ABAACC1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7235" y="5109209"/>
            <a:ext cx="747468" cy="746763"/>
          </a:xfrm>
          <a:prstGeom prst="rect">
            <a:avLst/>
          </a:prstGeom>
        </p:spPr>
      </p:pic>
      <p:pic>
        <p:nvPicPr>
          <p:cNvPr id="8" name="Graphic 7">
            <a:extLst>
              <a:ext uri="{FF2B5EF4-FFF2-40B4-BE49-F238E27FC236}">
                <a16:creationId xmlns:a16="http://schemas.microsoft.com/office/drawing/2014/main" id="{5B262956-42BD-4BE0-B8CE-688B510DC5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98920" y="1242689"/>
            <a:ext cx="2876550" cy="2876550"/>
          </a:xfrm>
          <a:prstGeom prst="rect">
            <a:avLst/>
          </a:prstGeom>
        </p:spPr>
      </p:pic>
      <p:pic>
        <p:nvPicPr>
          <p:cNvPr id="10" name="Graphic 9">
            <a:extLst>
              <a:ext uri="{FF2B5EF4-FFF2-40B4-BE49-F238E27FC236}">
                <a16:creationId xmlns:a16="http://schemas.microsoft.com/office/drawing/2014/main" id="{EEBE5CBB-EC3D-4556-818F-AF7728A1E9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14033" y="2091445"/>
            <a:ext cx="1936679" cy="1936679"/>
          </a:xfrm>
          <a:prstGeom prst="rect">
            <a:avLst/>
          </a:prstGeom>
        </p:spPr>
      </p:pic>
      <p:pic>
        <p:nvPicPr>
          <p:cNvPr id="11" name="Graphic 10">
            <a:extLst>
              <a:ext uri="{FF2B5EF4-FFF2-40B4-BE49-F238E27FC236}">
                <a16:creationId xmlns:a16="http://schemas.microsoft.com/office/drawing/2014/main" id="{26704439-59CC-403C-80B4-058F44A37DA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99360" y="1649080"/>
            <a:ext cx="1268305" cy="1268305"/>
          </a:xfrm>
          <a:prstGeom prst="rect">
            <a:avLst/>
          </a:prstGeom>
        </p:spPr>
      </p:pic>
    </p:spTree>
    <p:custDataLst>
      <p:tags r:id="rId1"/>
    </p:custDataLst>
    <p:extLst>
      <p:ext uri="{BB962C8B-B14F-4D97-AF65-F5344CB8AC3E}">
        <p14:creationId xmlns:p14="http://schemas.microsoft.com/office/powerpoint/2010/main" val="612036461"/>
      </p:ext>
    </p:extLst>
  </p:cSld>
  <p:clrMapOvr>
    <a:masterClrMapping/>
  </p:clrMapOvr>
  <mc:AlternateContent xmlns:mc="http://schemas.openxmlformats.org/markup-compatibility/2006" xmlns:p14="http://schemas.microsoft.com/office/powerpoint/2010/main">
    <mc:Choice Requires="p14">
      <p:transition spd="slow" p14:dur="2000" advTm="13080"/>
    </mc:Choice>
    <mc:Fallback xmlns="">
      <p:transition spd="slow" advTm="1308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2"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right)">
                                          <p:cBhvr>
                                            <p:cTn id="25" dur="500"/>
                                            <p:tgtEl>
                                              <p:spTgt spid="3"/>
                                            </p:tgtEl>
                                          </p:cBhvr>
                                        </p:animEffect>
                                      </p:childTnLst>
                                    </p:cTn>
                                  </p:par>
                                </p:childTnLst>
                              </p:cTn>
                            </p:par>
                            <p:par>
                              <p:cTn id="26" fill="hold">
                                <p:stCondLst>
                                  <p:cond delay="500"/>
                                </p:stCondLst>
                                <p:childTnLst>
                                  <p:par>
                                    <p:cTn id="27" presetID="2" presetClass="entr" presetSubtype="4" fill="hold" nodeType="afterEffect" p14:presetBounceEnd="40000">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14:bounceEnd="40000">
                                          <p:cBhvr additive="base">
                                            <p:cTn id="29"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 presetClass="entr" presetSubtype="4" fill="hold" nodeType="afterEffect" p14:presetBounceEnd="40000">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14:bounceEnd="40000">
                                          <p:cBhvr additive="base">
                                            <p:cTn id="34" dur="25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35" dur="250" fill="hold"/>
                                            <p:tgtEl>
                                              <p:spTgt spid="6"/>
                                            </p:tgtEl>
                                            <p:attrNameLst>
                                              <p:attrName>ppt_y</p:attrName>
                                            </p:attrNameLst>
                                          </p:cBhvr>
                                          <p:tavLst>
                                            <p:tav tm="0">
                                              <p:val>
                                                <p:strVal val="1+#ppt_h/2"/>
                                              </p:val>
                                            </p:tav>
                                            <p:tav tm="100000">
                                              <p:val>
                                                <p:strVal val="#ppt_y"/>
                                              </p:val>
                                            </p:tav>
                                          </p:tavLst>
                                        </p:anim>
                                      </p:childTnLst>
                                    </p:cTn>
                                  </p:par>
                                </p:childTnLst>
                              </p:cTn>
                            </p:par>
                            <p:par>
                              <p:cTn id="36" fill="hold">
                                <p:stCondLst>
                                  <p:cond delay="1250"/>
                                </p:stCondLst>
                                <p:childTnLst>
                                  <p:par>
                                    <p:cTn id="37" presetID="26" presetClass="emph" presetSubtype="0" fill="hold" nodeType="afterEffect">
                                      <p:stCondLst>
                                        <p:cond delay="0"/>
                                      </p:stCondLst>
                                      <p:childTnLst>
                                        <p:animEffect transition="out" filter="fade">
                                          <p:cBhvr>
                                            <p:cTn id="38" dur="250" tmFilter="0, 0; .2, .5; .8, .5; 1, 0"/>
                                            <p:tgtEl>
                                              <p:spTgt spid="6"/>
                                            </p:tgtEl>
                                          </p:cBhvr>
                                        </p:animEffect>
                                        <p:animScale>
                                          <p:cBhvr>
                                            <p:cTn id="39" dur="1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2"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right)">
                                          <p:cBhvr>
                                            <p:cTn id="25" dur="500"/>
                                            <p:tgtEl>
                                              <p:spTgt spid="3"/>
                                            </p:tgtEl>
                                          </p:cBhvr>
                                        </p:animEffect>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 presetClass="entr" presetSubtype="4"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250" fill="hold"/>
                                            <p:tgtEl>
                                              <p:spTgt spid="6"/>
                                            </p:tgtEl>
                                            <p:attrNameLst>
                                              <p:attrName>ppt_x</p:attrName>
                                            </p:attrNameLst>
                                          </p:cBhvr>
                                          <p:tavLst>
                                            <p:tav tm="0">
                                              <p:val>
                                                <p:strVal val="#ppt_x"/>
                                              </p:val>
                                            </p:tav>
                                            <p:tav tm="100000">
                                              <p:val>
                                                <p:strVal val="#ppt_x"/>
                                              </p:val>
                                            </p:tav>
                                          </p:tavLst>
                                        </p:anim>
                                        <p:anim calcmode="lin" valueType="num">
                                          <p:cBhvr additive="base">
                                            <p:cTn id="35" dur="250" fill="hold"/>
                                            <p:tgtEl>
                                              <p:spTgt spid="6"/>
                                            </p:tgtEl>
                                            <p:attrNameLst>
                                              <p:attrName>ppt_y</p:attrName>
                                            </p:attrNameLst>
                                          </p:cBhvr>
                                          <p:tavLst>
                                            <p:tav tm="0">
                                              <p:val>
                                                <p:strVal val="1+#ppt_h/2"/>
                                              </p:val>
                                            </p:tav>
                                            <p:tav tm="100000">
                                              <p:val>
                                                <p:strVal val="#ppt_y"/>
                                              </p:val>
                                            </p:tav>
                                          </p:tavLst>
                                        </p:anim>
                                      </p:childTnLst>
                                    </p:cTn>
                                  </p:par>
                                </p:childTnLst>
                              </p:cTn>
                            </p:par>
                            <p:par>
                              <p:cTn id="36" fill="hold">
                                <p:stCondLst>
                                  <p:cond delay="1250"/>
                                </p:stCondLst>
                                <p:childTnLst>
                                  <p:par>
                                    <p:cTn id="37" presetID="26" presetClass="emph" presetSubtype="0" fill="hold" nodeType="afterEffect">
                                      <p:stCondLst>
                                        <p:cond delay="0"/>
                                      </p:stCondLst>
                                      <p:childTnLst>
                                        <p:animEffect transition="out" filter="fade">
                                          <p:cBhvr>
                                            <p:cTn id="38" dur="250" tmFilter="0, 0; .2, .5; .8, .5; 1, 0"/>
                                            <p:tgtEl>
                                              <p:spTgt spid="6"/>
                                            </p:tgtEl>
                                          </p:cBhvr>
                                        </p:animEffect>
                                        <p:animScale>
                                          <p:cBhvr>
                                            <p:cTn id="39" dur="1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9202B-129F-1F48-B871-A3C686BC314C}"/>
              </a:ext>
            </a:extLst>
          </p:cNvPr>
          <p:cNvSpPr txBox="1"/>
          <p:nvPr/>
        </p:nvSpPr>
        <p:spPr>
          <a:xfrm>
            <a:off x="4997302" y="3009014"/>
            <a:ext cx="1321196" cy="461665"/>
          </a:xfrm>
          <a:prstGeom prst="rect">
            <a:avLst/>
          </a:prstGeom>
          <a:noFill/>
        </p:spPr>
        <p:txBody>
          <a:bodyPr wrap="none" rtlCol="0">
            <a:spAutoFit/>
          </a:bodyPr>
          <a:lstStyle/>
          <a:p>
            <a:pPr algn="l">
              <a:buClr>
                <a:srgbClr val="008CCF"/>
              </a:buClr>
            </a:pPr>
            <a:r>
              <a:rPr lang="fr-FR" sz="2400"/>
              <a:t>DEMO 3</a:t>
            </a:r>
            <a:endParaRPr lang="fr-FR" sz="2400" dirty="0"/>
          </a:p>
        </p:txBody>
      </p:sp>
    </p:spTree>
    <p:custDataLst>
      <p:tags r:id="rId1"/>
    </p:custDataLst>
    <p:extLst>
      <p:ext uri="{BB962C8B-B14F-4D97-AF65-F5344CB8AC3E}">
        <p14:creationId xmlns:p14="http://schemas.microsoft.com/office/powerpoint/2010/main" val="986059645"/>
      </p:ext>
    </p:extLst>
  </p:cSld>
  <p:clrMapOvr>
    <a:masterClrMapping/>
  </p:clrMapOvr>
  <mc:AlternateContent xmlns:mc="http://schemas.openxmlformats.org/markup-compatibility/2006" xmlns:p14="http://schemas.microsoft.com/office/powerpoint/2010/main">
    <mc:Choice Requires="p14">
      <p:transition spd="slow" p14:dur="1278" advTm="33000">
        <p:fade thruBlk="1"/>
      </p:transition>
    </mc:Choice>
    <mc:Fallback xmlns="">
      <p:transition spd="slow" advTm="33000">
        <p:fade thruBlk="1"/>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laptop">
            <a:extLst>
              <a:ext uri="{FF2B5EF4-FFF2-40B4-BE49-F238E27FC236}">
                <a16:creationId xmlns:a16="http://schemas.microsoft.com/office/drawing/2014/main" id="{C3470635-9108-406B-A4F3-03EE476233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7470" y="1432905"/>
            <a:ext cx="4314553" cy="4314553"/>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E6D530B3-988D-44B8-B090-D66B85F4C6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66823" y="769699"/>
            <a:ext cx="1658353" cy="1658353"/>
          </a:xfrm>
          <a:prstGeom prst="rect">
            <a:avLst/>
          </a:prstGeom>
        </p:spPr>
      </p:pic>
      <p:sp>
        <p:nvSpPr>
          <p:cNvPr id="3" name="Freeform: Shape 2">
            <a:extLst>
              <a:ext uri="{FF2B5EF4-FFF2-40B4-BE49-F238E27FC236}">
                <a16:creationId xmlns:a16="http://schemas.microsoft.com/office/drawing/2014/main" id="{EA352873-19ED-4ACF-9124-FDC0E0F311D3}"/>
              </a:ext>
            </a:extLst>
          </p:cNvPr>
          <p:cNvSpPr/>
          <p:nvPr/>
        </p:nvSpPr>
        <p:spPr>
          <a:xfrm>
            <a:off x="2501240" y="2882292"/>
            <a:ext cx="339300" cy="339300"/>
          </a:xfrm>
          <a:custGeom>
            <a:avLst/>
            <a:gdLst>
              <a:gd name="connsiteX0" fmla="*/ 339300 w 339300"/>
              <a:gd name="connsiteY0" fmla="*/ 169650 h 339300"/>
              <a:gd name="connsiteX1" fmla="*/ 169650 w 339300"/>
              <a:gd name="connsiteY1" fmla="*/ 339300 h 339300"/>
              <a:gd name="connsiteX2" fmla="*/ 0 w 339300"/>
              <a:gd name="connsiteY2" fmla="*/ 169650 h 339300"/>
              <a:gd name="connsiteX3" fmla="*/ 169650 w 339300"/>
              <a:gd name="connsiteY3" fmla="*/ 0 h 339300"/>
              <a:gd name="connsiteX4" fmla="*/ 339300 w 339300"/>
              <a:gd name="connsiteY4" fmla="*/ 169650 h 33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00" h="339300">
                <a:moveTo>
                  <a:pt x="339300" y="169650"/>
                </a:moveTo>
                <a:cubicBezTo>
                  <a:pt x="339300" y="263345"/>
                  <a:pt x="263345" y="339300"/>
                  <a:pt x="169650" y="339300"/>
                </a:cubicBezTo>
                <a:cubicBezTo>
                  <a:pt x="75955" y="339300"/>
                  <a:pt x="0" y="263345"/>
                  <a:pt x="0" y="169650"/>
                </a:cubicBezTo>
                <a:cubicBezTo>
                  <a:pt x="0" y="75955"/>
                  <a:pt x="75955" y="0"/>
                  <a:pt x="169650" y="0"/>
                </a:cubicBezTo>
                <a:cubicBezTo>
                  <a:pt x="263345" y="0"/>
                  <a:pt x="339300" y="75955"/>
                  <a:pt x="339300" y="169650"/>
                </a:cubicBezTo>
                <a:close/>
              </a:path>
            </a:pathLst>
          </a:custGeom>
          <a:solidFill>
            <a:srgbClr val="093371"/>
          </a:solidFill>
          <a:ln w="1949" cap="flat">
            <a:noFill/>
            <a:prstDash val="solid"/>
            <a:miter/>
          </a:ln>
        </p:spPr>
        <p:txBody>
          <a:bodyPr rtlCol="0" anchor="ctr"/>
          <a:lstStyle/>
          <a:p>
            <a:endParaRPr lang="es-ES"/>
          </a:p>
        </p:txBody>
      </p:sp>
      <p:sp>
        <p:nvSpPr>
          <p:cNvPr id="5" name="Freeform: Shape 4">
            <a:extLst>
              <a:ext uri="{FF2B5EF4-FFF2-40B4-BE49-F238E27FC236}">
                <a16:creationId xmlns:a16="http://schemas.microsoft.com/office/drawing/2014/main" id="{623414DC-F5D4-4B77-AE80-AA5244458FA5}"/>
              </a:ext>
            </a:extLst>
          </p:cNvPr>
          <p:cNvSpPr/>
          <p:nvPr/>
        </p:nvSpPr>
        <p:spPr>
          <a:xfrm>
            <a:off x="3537513" y="3391829"/>
            <a:ext cx="339300" cy="339300"/>
          </a:xfrm>
          <a:custGeom>
            <a:avLst/>
            <a:gdLst>
              <a:gd name="connsiteX0" fmla="*/ 339300 w 339300"/>
              <a:gd name="connsiteY0" fmla="*/ 169650 h 339300"/>
              <a:gd name="connsiteX1" fmla="*/ 169650 w 339300"/>
              <a:gd name="connsiteY1" fmla="*/ 339300 h 339300"/>
              <a:gd name="connsiteX2" fmla="*/ 0 w 339300"/>
              <a:gd name="connsiteY2" fmla="*/ 169650 h 339300"/>
              <a:gd name="connsiteX3" fmla="*/ 169650 w 339300"/>
              <a:gd name="connsiteY3" fmla="*/ 0 h 339300"/>
              <a:gd name="connsiteX4" fmla="*/ 339300 w 339300"/>
              <a:gd name="connsiteY4" fmla="*/ 169650 h 33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00" h="339300">
                <a:moveTo>
                  <a:pt x="339300" y="169650"/>
                </a:moveTo>
                <a:cubicBezTo>
                  <a:pt x="339300" y="263345"/>
                  <a:pt x="263345" y="339300"/>
                  <a:pt x="169650" y="339300"/>
                </a:cubicBezTo>
                <a:cubicBezTo>
                  <a:pt x="75955" y="339300"/>
                  <a:pt x="0" y="263345"/>
                  <a:pt x="0" y="169650"/>
                </a:cubicBezTo>
                <a:cubicBezTo>
                  <a:pt x="0" y="75955"/>
                  <a:pt x="75955" y="0"/>
                  <a:pt x="169650" y="0"/>
                </a:cubicBezTo>
                <a:cubicBezTo>
                  <a:pt x="263345" y="0"/>
                  <a:pt x="339300" y="75955"/>
                  <a:pt x="339300" y="169650"/>
                </a:cubicBezTo>
                <a:close/>
              </a:path>
            </a:pathLst>
          </a:custGeom>
          <a:solidFill>
            <a:srgbClr val="093371"/>
          </a:solidFill>
          <a:ln w="1949"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1A42322F-0D82-4A85-905E-AFB406FB7B8A}"/>
              </a:ext>
            </a:extLst>
          </p:cNvPr>
          <p:cNvSpPr/>
          <p:nvPr/>
        </p:nvSpPr>
        <p:spPr>
          <a:xfrm>
            <a:off x="3011558" y="3881039"/>
            <a:ext cx="339300" cy="339300"/>
          </a:xfrm>
          <a:custGeom>
            <a:avLst/>
            <a:gdLst>
              <a:gd name="connsiteX0" fmla="*/ 339300 w 339300"/>
              <a:gd name="connsiteY0" fmla="*/ 169650 h 339300"/>
              <a:gd name="connsiteX1" fmla="*/ 169650 w 339300"/>
              <a:gd name="connsiteY1" fmla="*/ 339300 h 339300"/>
              <a:gd name="connsiteX2" fmla="*/ 0 w 339300"/>
              <a:gd name="connsiteY2" fmla="*/ 169650 h 339300"/>
              <a:gd name="connsiteX3" fmla="*/ 169650 w 339300"/>
              <a:gd name="connsiteY3" fmla="*/ 0 h 339300"/>
              <a:gd name="connsiteX4" fmla="*/ 339300 w 339300"/>
              <a:gd name="connsiteY4" fmla="*/ 169650 h 339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00" h="339300">
                <a:moveTo>
                  <a:pt x="339300" y="169650"/>
                </a:moveTo>
                <a:cubicBezTo>
                  <a:pt x="339300" y="263345"/>
                  <a:pt x="263345" y="339300"/>
                  <a:pt x="169650" y="339300"/>
                </a:cubicBezTo>
                <a:cubicBezTo>
                  <a:pt x="75955" y="339300"/>
                  <a:pt x="0" y="263345"/>
                  <a:pt x="0" y="169650"/>
                </a:cubicBezTo>
                <a:cubicBezTo>
                  <a:pt x="0" y="75955"/>
                  <a:pt x="75955" y="0"/>
                  <a:pt x="169650" y="0"/>
                </a:cubicBezTo>
                <a:cubicBezTo>
                  <a:pt x="263345" y="0"/>
                  <a:pt x="339300" y="75955"/>
                  <a:pt x="339300" y="169650"/>
                </a:cubicBezTo>
                <a:close/>
              </a:path>
            </a:pathLst>
          </a:custGeom>
          <a:solidFill>
            <a:srgbClr val="093371"/>
          </a:solidFill>
          <a:ln w="1949" cap="flat">
            <a:noFill/>
            <a:prstDash val="solid"/>
            <a:miter/>
          </a:ln>
        </p:spPr>
        <p:txBody>
          <a:bodyPr rtlCol="0" anchor="ctr"/>
          <a:lstStyle/>
          <a:p>
            <a:endParaRPr lang="es-ES"/>
          </a:p>
        </p:txBody>
      </p:sp>
      <p:sp>
        <p:nvSpPr>
          <p:cNvPr id="7" name="Freeform: Shape 6">
            <a:extLst>
              <a:ext uri="{FF2B5EF4-FFF2-40B4-BE49-F238E27FC236}">
                <a16:creationId xmlns:a16="http://schemas.microsoft.com/office/drawing/2014/main" id="{A59A7DF0-E059-4AF7-B936-A4941EBD5171}"/>
              </a:ext>
            </a:extLst>
          </p:cNvPr>
          <p:cNvSpPr/>
          <p:nvPr/>
        </p:nvSpPr>
        <p:spPr>
          <a:xfrm>
            <a:off x="3563508" y="2908482"/>
            <a:ext cx="287117" cy="287115"/>
          </a:xfrm>
          <a:custGeom>
            <a:avLst/>
            <a:gdLst>
              <a:gd name="connsiteX0" fmla="*/ 262098 w 287117"/>
              <a:gd name="connsiteY0" fmla="*/ 287115 h 287115"/>
              <a:gd name="connsiteX1" fmla="*/ 25213 w 287117"/>
              <a:gd name="connsiteY1" fmla="*/ 287115 h 287115"/>
              <a:gd name="connsiteX2" fmla="*/ 0 w 287117"/>
              <a:gd name="connsiteY2" fmla="*/ 261902 h 287115"/>
              <a:gd name="connsiteX3" fmla="*/ 0 w 287117"/>
              <a:gd name="connsiteY3" fmla="*/ 25213 h 287115"/>
              <a:gd name="connsiteX4" fmla="*/ 25213 w 287117"/>
              <a:gd name="connsiteY4" fmla="*/ 0 h 287115"/>
              <a:gd name="connsiteX5" fmla="*/ 261902 w 287117"/>
              <a:gd name="connsiteY5" fmla="*/ 0 h 287115"/>
              <a:gd name="connsiteX6" fmla="*/ 287115 w 287117"/>
              <a:gd name="connsiteY6" fmla="*/ 25213 h 287115"/>
              <a:gd name="connsiteX7" fmla="*/ 287115 w 287117"/>
              <a:gd name="connsiteY7" fmla="*/ 261902 h 287115"/>
              <a:gd name="connsiteX8" fmla="*/ 262098 w 287117"/>
              <a:gd name="connsiteY8" fmla="*/ 287115 h 28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17" h="287115">
                <a:moveTo>
                  <a:pt x="262098" y="287115"/>
                </a:moveTo>
                <a:lnTo>
                  <a:pt x="25213" y="287115"/>
                </a:lnTo>
                <a:cubicBezTo>
                  <a:pt x="11336" y="287115"/>
                  <a:pt x="0" y="275779"/>
                  <a:pt x="0" y="261902"/>
                </a:cubicBezTo>
                <a:lnTo>
                  <a:pt x="0" y="25213"/>
                </a:lnTo>
                <a:cubicBezTo>
                  <a:pt x="0" y="11336"/>
                  <a:pt x="11336" y="0"/>
                  <a:pt x="25213" y="0"/>
                </a:cubicBezTo>
                <a:lnTo>
                  <a:pt x="261902" y="0"/>
                </a:lnTo>
                <a:cubicBezTo>
                  <a:pt x="275779" y="0"/>
                  <a:pt x="287115" y="11336"/>
                  <a:pt x="287115" y="25213"/>
                </a:cubicBezTo>
                <a:lnTo>
                  <a:pt x="287115" y="261902"/>
                </a:lnTo>
                <a:cubicBezTo>
                  <a:pt x="287311" y="275779"/>
                  <a:pt x="275975" y="287115"/>
                  <a:pt x="262098" y="287115"/>
                </a:cubicBezTo>
                <a:close/>
              </a:path>
            </a:pathLst>
          </a:custGeom>
          <a:solidFill>
            <a:srgbClr val="FF8F02"/>
          </a:solidFill>
          <a:ln w="1949" cap="flat">
            <a:noFill/>
            <a:prstDash val="solid"/>
            <a:miter/>
          </a:ln>
        </p:spPr>
        <p:txBody>
          <a:bodyPr rtlCol="0" anchor="ctr"/>
          <a:lstStyle/>
          <a:p>
            <a:endParaRPr lang="es-ES"/>
          </a:p>
        </p:txBody>
      </p:sp>
      <p:sp>
        <p:nvSpPr>
          <p:cNvPr id="8" name="Freeform: Shape 7">
            <a:extLst>
              <a:ext uri="{FF2B5EF4-FFF2-40B4-BE49-F238E27FC236}">
                <a16:creationId xmlns:a16="http://schemas.microsoft.com/office/drawing/2014/main" id="{E2A8E512-5788-42E4-861E-A73825278137}"/>
              </a:ext>
            </a:extLst>
          </p:cNvPr>
          <p:cNvSpPr/>
          <p:nvPr/>
        </p:nvSpPr>
        <p:spPr>
          <a:xfrm>
            <a:off x="3037749" y="3417824"/>
            <a:ext cx="287115" cy="287115"/>
          </a:xfrm>
          <a:custGeom>
            <a:avLst/>
            <a:gdLst>
              <a:gd name="connsiteX0" fmla="*/ 261902 w 287115"/>
              <a:gd name="connsiteY0" fmla="*/ 287115 h 287115"/>
              <a:gd name="connsiteX1" fmla="*/ 25213 w 287115"/>
              <a:gd name="connsiteY1" fmla="*/ 287115 h 287115"/>
              <a:gd name="connsiteX2" fmla="*/ 0 w 287115"/>
              <a:gd name="connsiteY2" fmla="*/ 261902 h 287115"/>
              <a:gd name="connsiteX3" fmla="*/ 0 w 287115"/>
              <a:gd name="connsiteY3" fmla="*/ 25213 h 287115"/>
              <a:gd name="connsiteX4" fmla="*/ 25213 w 287115"/>
              <a:gd name="connsiteY4" fmla="*/ 0 h 287115"/>
              <a:gd name="connsiteX5" fmla="*/ 261902 w 287115"/>
              <a:gd name="connsiteY5" fmla="*/ 0 h 287115"/>
              <a:gd name="connsiteX6" fmla="*/ 287115 w 287115"/>
              <a:gd name="connsiteY6" fmla="*/ 25213 h 287115"/>
              <a:gd name="connsiteX7" fmla="*/ 287115 w 287115"/>
              <a:gd name="connsiteY7" fmla="*/ 261902 h 287115"/>
              <a:gd name="connsiteX8" fmla="*/ 261902 w 287115"/>
              <a:gd name="connsiteY8" fmla="*/ 287115 h 28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15" h="287115">
                <a:moveTo>
                  <a:pt x="261902" y="287115"/>
                </a:moveTo>
                <a:lnTo>
                  <a:pt x="25213" y="287115"/>
                </a:lnTo>
                <a:cubicBezTo>
                  <a:pt x="11336" y="287115"/>
                  <a:pt x="0" y="275779"/>
                  <a:pt x="0" y="261902"/>
                </a:cubicBezTo>
                <a:lnTo>
                  <a:pt x="0" y="25213"/>
                </a:lnTo>
                <a:cubicBezTo>
                  <a:pt x="0" y="11336"/>
                  <a:pt x="11336" y="0"/>
                  <a:pt x="25213" y="0"/>
                </a:cubicBezTo>
                <a:lnTo>
                  <a:pt x="261902" y="0"/>
                </a:lnTo>
                <a:cubicBezTo>
                  <a:pt x="275779" y="0"/>
                  <a:pt x="287115" y="11336"/>
                  <a:pt x="287115" y="25213"/>
                </a:cubicBezTo>
                <a:lnTo>
                  <a:pt x="287115" y="261902"/>
                </a:lnTo>
                <a:cubicBezTo>
                  <a:pt x="287115" y="275975"/>
                  <a:pt x="275779" y="287115"/>
                  <a:pt x="261902" y="287115"/>
                </a:cubicBezTo>
                <a:close/>
              </a:path>
            </a:pathLst>
          </a:custGeom>
          <a:solidFill>
            <a:srgbClr val="FF8F02"/>
          </a:solidFill>
          <a:ln w="1949"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7FC32301-18F3-423B-8020-DA02B6F1751B}"/>
              </a:ext>
            </a:extLst>
          </p:cNvPr>
          <p:cNvSpPr/>
          <p:nvPr/>
        </p:nvSpPr>
        <p:spPr>
          <a:xfrm>
            <a:off x="2527235" y="3907033"/>
            <a:ext cx="287115" cy="287115"/>
          </a:xfrm>
          <a:custGeom>
            <a:avLst/>
            <a:gdLst>
              <a:gd name="connsiteX0" fmla="*/ 262098 w 287115"/>
              <a:gd name="connsiteY0" fmla="*/ 287115 h 287115"/>
              <a:gd name="connsiteX1" fmla="*/ 25213 w 287115"/>
              <a:gd name="connsiteY1" fmla="*/ 287115 h 287115"/>
              <a:gd name="connsiteX2" fmla="*/ 0 w 287115"/>
              <a:gd name="connsiteY2" fmla="*/ 261902 h 287115"/>
              <a:gd name="connsiteX3" fmla="*/ 0 w 287115"/>
              <a:gd name="connsiteY3" fmla="*/ 25213 h 287115"/>
              <a:gd name="connsiteX4" fmla="*/ 25213 w 287115"/>
              <a:gd name="connsiteY4" fmla="*/ 0 h 287115"/>
              <a:gd name="connsiteX5" fmla="*/ 261902 w 287115"/>
              <a:gd name="connsiteY5" fmla="*/ 0 h 287115"/>
              <a:gd name="connsiteX6" fmla="*/ 287115 w 287115"/>
              <a:gd name="connsiteY6" fmla="*/ 25213 h 287115"/>
              <a:gd name="connsiteX7" fmla="*/ 287115 w 287115"/>
              <a:gd name="connsiteY7" fmla="*/ 261902 h 287115"/>
              <a:gd name="connsiteX8" fmla="*/ 262098 w 287115"/>
              <a:gd name="connsiteY8" fmla="*/ 287115 h 28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115" h="287115">
                <a:moveTo>
                  <a:pt x="262098" y="287115"/>
                </a:moveTo>
                <a:lnTo>
                  <a:pt x="25213" y="287115"/>
                </a:lnTo>
                <a:cubicBezTo>
                  <a:pt x="11336" y="287115"/>
                  <a:pt x="0" y="275779"/>
                  <a:pt x="0" y="261902"/>
                </a:cubicBezTo>
                <a:lnTo>
                  <a:pt x="0" y="25213"/>
                </a:lnTo>
                <a:cubicBezTo>
                  <a:pt x="0" y="11336"/>
                  <a:pt x="11336" y="0"/>
                  <a:pt x="25213" y="0"/>
                </a:cubicBezTo>
                <a:lnTo>
                  <a:pt x="261902" y="0"/>
                </a:lnTo>
                <a:cubicBezTo>
                  <a:pt x="275779" y="0"/>
                  <a:pt x="287115" y="11336"/>
                  <a:pt x="287115" y="25213"/>
                </a:cubicBezTo>
                <a:lnTo>
                  <a:pt x="287115" y="261902"/>
                </a:lnTo>
                <a:cubicBezTo>
                  <a:pt x="287115" y="275779"/>
                  <a:pt x="275975" y="287115"/>
                  <a:pt x="262098" y="287115"/>
                </a:cubicBezTo>
                <a:close/>
              </a:path>
            </a:pathLst>
          </a:custGeom>
          <a:solidFill>
            <a:srgbClr val="FF8F02"/>
          </a:solidFill>
          <a:ln w="1949"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7023C836-653F-43A8-A697-43890D467E54}"/>
              </a:ext>
            </a:extLst>
          </p:cNvPr>
          <p:cNvSpPr/>
          <p:nvPr/>
        </p:nvSpPr>
        <p:spPr>
          <a:xfrm>
            <a:off x="3015697" y="2897439"/>
            <a:ext cx="331103" cy="309103"/>
          </a:xfrm>
          <a:custGeom>
            <a:avLst/>
            <a:gdLst>
              <a:gd name="connsiteX0" fmla="*/ 20684 w 331103"/>
              <a:gd name="connsiteY0" fmla="*/ 309103 h 309103"/>
              <a:gd name="connsiteX1" fmla="*/ 310340 w 331103"/>
              <a:gd name="connsiteY1" fmla="*/ 309103 h 309103"/>
              <a:gd name="connsiteX2" fmla="*/ 328517 w 331103"/>
              <a:gd name="connsiteY2" fmla="*/ 278418 h 309103"/>
              <a:gd name="connsiteX3" fmla="*/ 183884 w 331103"/>
              <a:gd name="connsiteY3" fmla="*/ 10847 h 309103"/>
              <a:gd name="connsiteX4" fmla="*/ 147335 w 331103"/>
              <a:gd name="connsiteY4" fmla="*/ 10847 h 309103"/>
              <a:gd name="connsiteX5" fmla="*/ 2507 w 331103"/>
              <a:gd name="connsiteY5" fmla="*/ 278418 h 309103"/>
              <a:gd name="connsiteX6" fmla="*/ 20684 w 331103"/>
              <a:gd name="connsiteY6" fmla="*/ 309103 h 309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103" h="309103">
                <a:moveTo>
                  <a:pt x="20684" y="309103"/>
                </a:moveTo>
                <a:lnTo>
                  <a:pt x="310340" y="309103"/>
                </a:lnTo>
                <a:cubicBezTo>
                  <a:pt x="325976" y="309103"/>
                  <a:pt x="336139" y="292295"/>
                  <a:pt x="328517" y="278418"/>
                </a:cubicBezTo>
                <a:lnTo>
                  <a:pt x="183884" y="10847"/>
                </a:lnTo>
                <a:cubicBezTo>
                  <a:pt x="176066" y="-3616"/>
                  <a:pt x="155153" y="-3616"/>
                  <a:pt x="147335" y="10847"/>
                </a:cubicBezTo>
                <a:lnTo>
                  <a:pt x="2507" y="278418"/>
                </a:lnTo>
                <a:cubicBezTo>
                  <a:pt x="-4920" y="292295"/>
                  <a:pt x="5048" y="309103"/>
                  <a:pt x="20684" y="309103"/>
                </a:cubicBezTo>
                <a:close/>
              </a:path>
            </a:pathLst>
          </a:custGeom>
          <a:solidFill>
            <a:srgbClr val="2196F3"/>
          </a:solidFill>
          <a:ln w="1949"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0C07C9E7-5C25-4AFE-8AA8-E4F52728F6A1}"/>
              </a:ext>
            </a:extLst>
          </p:cNvPr>
          <p:cNvSpPr/>
          <p:nvPr/>
        </p:nvSpPr>
        <p:spPr>
          <a:xfrm>
            <a:off x="2505185" y="3406976"/>
            <a:ext cx="331296" cy="309103"/>
          </a:xfrm>
          <a:custGeom>
            <a:avLst/>
            <a:gdLst>
              <a:gd name="connsiteX0" fmla="*/ 20877 w 331296"/>
              <a:gd name="connsiteY0" fmla="*/ 309103 h 309103"/>
              <a:gd name="connsiteX1" fmla="*/ 310533 w 331296"/>
              <a:gd name="connsiteY1" fmla="*/ 309103 h 309103"/>
              <a:gd name="connsiteX2" fmla="*/ 328710 w 331296"/>
              <a:gd name="connsiteY2" fmla="*/ 278418 h 309103"/>
              <a:gd name="connsiteX3" fmla="*/ 183882 w 331296"/>
              <a:gd name="connsiteY3" fmla="*/ 10847 h 309103"/>
              <a:gd name="connsiteX4" fmla="*/ 147333 w 331296"/>
              <a:gd name="connsiteY4" fmla="*/ 10847 h 309103"/>
              <a:gd name="connsiteX5" fmla="*/ 2504 w 331296"/>
              <a:gd name="connsiteY5" fmla="*/ 278418 h 309103"/>
              <a:gd name="connsiteX6" fmla="*/ 20877 w 331296"/>
              <a:gd name="connsiteY6" fmla="*/ 309103 h 309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296" h="309103">
                <a:moveTo>
                  <a:pt x="20877" y="309103"/>
                </a:moveTo>
                <a:lnTo>
                  <a:pt x="310533" y="309103"/>
                </a:lnTo>
                <a:cubicBezTo>
                  <a:pt x="326169" y="309103"/>
                  <a:pt x="336332" y="292295"/>
                  <a:pt x="328710" y="278418"/>
                </a:cubicBezTo>
                <a:lnTo>
                  <a:pt x="183882" y="10847"/>
                </a:lnTo>
                <a:cubicBezTo>
                  <a:pt x="176064" y="-3616"/>
                  <a:pt x="155150" y="-3616"/>
                  <a:pt x="147333" y="10847"/>
                </a:cubicBezTo>
                <a:lnTo>
                  <a:pt x="2504" y="278418"/>
                </a:lnTo>
                <a:cubicBezTo>
                  <a:pt x="-4923" y="292295"/>
                  <a:pt x="5045" y="309103"/>
                  <a:pt x="20877" y="309103"/>
                </a:cubicBezTo>
                <a:close/>
              </a:path>
            </a:pathLst>
          </a:custGeom>
          <a:solidFill>
            <a:srgbClr val="2196F3"/>
          </a:solidFill>
          <a:ln w="1949"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8654703E-F148-444C-8F7A-0BFA8D0F84F1}"/>
              </a:ext>
            </a:extLst>
          </p:cNvPr>
          <p:cNvSpPr/>
          <p:nvPr/>
        </p:nvSpPr>
        <p:spPr>
          <a:xfrm>
            <a:off x="3541458" y="3895991"/>
            <a:ext cx="331296" cy="309103"/>
          </a:xfrm>
          <a:custGeom>
            <a:avLst/>
            <a:gdLst>
              <a:gd name="connsiteX0" fmla="*/ 20877 w 331296"/>
              <a:gd name="connsiteY0" fmla="*/ 309103 h 309103"/>
              <a:gd name="connsiteX1" fmla="*/ 310533 w 331296"/>
              <a:gd name="connsiteY1" fmla="*/ 309103 h 309103"/>
              <a:gd name="connsiteX2" fmla="*/ 328710 w 331296"/>
              <a:gd name="connsiteY2" fmla="*/ 278418 h 309103"/>
              <a:gd name="connsiteX3" fmla="*/ 183882 w 331296"/>
              <a:gd name="connsiteY3" fmla="*/ 10847 h 309103"/>
              <a:gd name="connsiteX4" fmla="*/ 147333 w 331296"/>
              <a:gd name="connsiteY4" fmla="*/ 10847 h 309103"/>
              <a:gd name="connsiteX5" fmla="*/ 2504 w 331296"/>
              <a:gd name="connsiteY5" fmla="*/ 278418 h 309103"/>
              <a:gd name="connsiteX6" fmla="*/ 20877 w 331296"/>
              <a:gd name="connsiteY6" fmla="*/ 309103 h 309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296" h="309103">
                <a:moveTo>
                  <a:pt x="20877" y="309103"/>
                </a:moveTo>
                <a:lnTo>
                  <a:pt x="310533" y="309103"/>
                </a:lnTo>
                <a:cubicBezTo>
                  <a:pt x="326169" y="309103"/>
                  <a:pt x="336332" y="292295"/>
                  <a:pt x="328710" y="278418"/>
                </a:cubicBezTo>
                <a:lnTo>
                  <a:pt x="183882" y="10847"/>
                </a:lnTo>
                <a:cubicBezTo>
                  <a:pt x="176064" y="-3616"/>
                  <a:pt x="155151" y="-3616"/>
                  <a:pt x="147333" y="10847"/>
                </a:cubicBezTo>
                <a:lnTo>
                  <a:pt x="2504" y="278418"/>
                </a:lnTo>
                <a:cubicBezTo>
                  <a:pt x="-4923" y="292295"/>
                  <a:pt x="5045" y="309103"/>
                  <a:pt x="20877" y="309103"/>
                </a:cubicBezTo>
                <a:close/>
              </a:path>
            </a:pathLst>
          </a:custGeom>
          <a:solidFill>
            <a:srgbClr val="2196F3"/>
          </a:solidFill>
          <a:ln w="1949" cap="flat">
            <a:noFill/>
            <a:prstDash val="solid"/>
            <a:miter/>
          </a:ln>
        </p:spPr>
        <p:txBody>
          <a:bodyPr rtlCol="0" anchor="ctr"/>
          <a:lstStyle/>
          <a:p>
            <a:endParaRPr lang="es-ES"/>
          </a:p>
        </p:txBody>
      </p:sp>
      <p:grpSp>
        <p:nvGrpSpPr>
          <p:cNvPr id="25" name="Group 24">
            <a:extLst>
              <a:ext uri="{FF2B5EF4-FFF2-40B4-BE49-F238E27FC236}">
                <a16:creationId xmlns:a16="http://schemas.microsoft.com/office/drawing/2014/main" id="{B932AA00-4CB9-412A-B573-221A981B24CD}"/>
              </a:ext>
            </a:extLst>
          </p:cNvPr>
          <p:cNvGrpSpPr/>
          <p:nvPr/>
        </p:nvGrpSpPr>
        <p:grpSpPr>
          <a:xfrm>
            <a:off x="5907312" y="3190443"/>
            <a:ext cx="1041928" cy="1041928"/>
            <a:chOff x="5914862" y="5549473"/>
            <a:chExt cx="695959" cy="695959"/>
          </a:xfrm>
        </p:grpSpPr>
        <p:sp>
          <p:nvSpPr>
            <p:cNvPr id="16" name="Freeform: Shape 15">
              <a:extLst>
                <a:ext uri="{FF2B5EF4-FFF2-40B4-BE49-F238E27FC236}">
                  <a16:creationId xmlns:a16="http://schemas.microsoft.com/office/drawing/2014/main" id="{E5A3FA37-4FF2-43FA-905A-46F293D61927}"/>
                </a:ext>
              </a:extLst>
            </p:cNvPr>
            <p:cNvSpPr/>
            <p:nvPr/>
          </p:nvSpPr>
          <p:spPr>
            <a:xfrm>
              <a:off x="5914862" y="5549473"/>
              <a:ext cx="695959" cy="695959"/>
            </a:xfrm>
            <a:custGeom>
              <a:avLst/>
              <a:gdLst>
                <a:gd name="connsiteX0" fmla="*/ 695959 w 695959"/>
                <a:gd name="connsiteY0" fmla="*/ 347979 h 695959"/>
                <a:gd name="connsiteX1" fmla="*/ 347980 w 695959"/>
                <a:gd name="connsiteY1" fmla="*/ 695959 h 695959"/>
                <a:gd name="connsiteX2" fmla="*/ 0 w 695959"/>
                <a:gd name="connsiteY2" fmla="*/ 347979 h 695959"/>
                <a:gd name="connsiteX3" fmla="*/ 347980 w 695959"/>
                <a:gd name="connsiteY3" fmla="*/ 0 h 695959"/>
                <a:gd name="connsiteX4" fmla="*/ 695959 w 695959"/>
                <a:gd name="connsiteY4" fmla="*/ 347979 h 69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959" h="695959">
                  <a:moveTo>
                    <a:pt x="695959" y="347979"/>
                  </a:moveTo>
                  <a:cubicBezTo>
                    <a:pt x="695959" y="540163"/>
                    <a:pt x="540163" y="695959"/>
                    <a:pt x="347980" y="695959"/>
                  </a:cubicBezTo>
                  <a:cubicBezTo>
                    <a:pt x="155796" y="695959"/>
                    <a:pt x="0" y="540163"/>
                    <a:pt x="0" y="347979"/>
                  </a:cubicBezTo>
                  <a:cubicBezTo>
                    <a:pt x="0" y="155796"/>
                    <a:pt x="155796" y="0"/>
                    <a:pt x="347980" y="0"/>
                  </a:cubicBezTo>
                  <a:cubicBezTo>
                    <a:pt x="540163" y="0"/>
                    <a:pt x="695959" y="155796"/>
                    <a:pt x="695959" y="347979"/>
                  </a:cubicBezTo>
                  <a:close/>
                </a:path>
              </a:pathLst>
            </a:custGeom>
            <a:solidFill>
              <a:srgbClr val="093371"/>
            </a:solidFill>
            <a:ln w="1455"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2FCF9A20-CAD5-409A-84D3-96E861C0AA52}"/>
                </a:ext>
              </a:extLst>
            </p:cNvPr>
            <p:cNvSpPr/>
            <p:nvPr/>
          </p:nvSpPr>
          <p:spPr>
            <a:xfrm rot="18900000">
              <a:off x="5961053" y="5595680"/>
              <a:ext cx="603528" cy="603528"/>
            </a:xfrm>
            <a:custGeom>
              <a:avLst/>
              <a:gdLst>
                <a:gd name="connsiteX0" fmla="*/ 603528 w 603528"/>
                <a:gd name="connsiteY0" fmla="*/ 301764 h 603528"/>
                <a:gd name="connsiteX1" fmla="*/ 301764 w 603528"/>
                <a:gd name="connsiteY1" fmla="*/ 603528 h 603528"/>
                <a:gd name="connsiteX2" fmla="*/ 0 w 603528"/>
                <a:gd name="connsiteY2" fmla="*/ 301764 h 603528"/>
                <a:gd name="connsiteX3" fmla="*/ 301764 w 603528"/>
                <a:gd name="connsiteY3" fmla="*/ 0 h 603528"/>
                <a:gd name="connsiteX4" fmla="*/ 603528 w 603528"/>
                <a:gd name="connsiteY4" fmla="*/ 301764 h 60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528" h="603528">
                  <a:moveTo>
                    <a:pt x="603528" y="301764"/>
                  </a:moveTo>
                  <a:cubicBezTo>
                    <a:pt x="603528" y="468424"/>
                    <a:pt x="468424" y="603528"/>
                    <a:pt x="301764" y="603528"/>
                  </a:cubicBezTo>
                  <a:cubicBezTo>
                    <a:pt x="135104" y="603528"/>
                    <a:pt x="0" y="468424"/>
                    <a:pt x="0" y="301764"/>
                  </a:cubicBezTo>
                  <a:cubicBezTo>
                    <a:pt x="0" y="135104"/>
                    <a:pt x="135104" y="0"/>
                    <a:pt x="301764" y="0"/>
                  </a:cubicBezTo>
                  <a:cubicBezTo>
                    <a:pt x="468424" y="0"/>
                    <a:pt x="603528" y="135104"/>
                    <a:pt x="603528" y="301764"/>
                  </a:cubicBezTo>
                  <a:close/>
                </a:path>
              </a:pathLst>
            </a:custGeom>
            <a:solidFill>
              <a:srgbClr val="FFFFFF"/>
            </a:solidFill>
            <a:ln w="1455"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D9E17B35-B5DF-4B56-99D8-F763C840127E}"/>
                </a:ext>
              </a:extLst>
            </p:cNvPr>
            <p:cNvSpPr/>
            <p:nvPr/>
          </p:nvSpPr>
          <p:spPr>
            <a:xfrm>
              <a:off x="6040564" y="5669727"/>
              <a:ext cx="444764" cy="424838"/>
            </a:xfrm>
            <a:custGeom>
              <a:avLst/>
              <a:gdLst>
                <a:gd name="connsiteX0" fmla="*/ 348670 w 444764"/>
                <a:gd name="connsiteY0" fmla="*/ 424821 h 424838"/>
                <a:gd name="connsiteX1" fmla="*/ 340214 w 444764"/>
                <a:gd name="connsiteY1" fmla="*/ 422780 h 424838"/>
                <a:gd name="connsiteX2" fmla="*/ 222423 w 444764"/>
                <a:gd name="connsiteY2" fmla="*/ 360823 h 424838"/>
                <a:gd name="connsiteX3" fmla="*/ 104632 w 444764"/>
                <a:gd name="connsiteY3" fmla="*/ 422780 h 424838"/>
                <a:gd name="connsiteX4" fmla="*/ 85389 w 444764"/>
                <a:gd name="connsiteY4" fmla="*/ 421322 h 424838"/>
                <a:gd name="connsiteX5" fmla="*/ 78100 w 444764"/>
                <a:gd name="connsiteY5" fmla="*/ 403537 h 424838"/>
                <a:gd name="connsiteX6" fmla="*/ 100550 w 444764"/>
                <a:gd name="connsiteY6" fmla="*/ 272334 h 424838"/>
                <a:gd name="connsiteX7" fmla="*/ 5501 w 444764"/>
                <a:gd name="connsiteY7" fmla="*/ 179471 h 424838"/>
                <a:gd name="connsiteX8" fmla="*/ 836 w 444764"/>
                <a:gd name="connsiteY8" fmla="*/ 160811 h 424838"/>
                <a:gd name="connsiteX9" fmla="*/ 15560 w 444764"/>
                <a:gd name="connsiteY9" fmla="*/ 148420 h 424838"/>
                <a:gd name="connsiteX10" fmla="*/ 156676 w 444764"/>
                <a:gd name="connsiteY10" fmla="*/ 127865 h 424838"/>
                <a:gd name="connsiteX11" fmla="*/ 177377 w 444764"/>
                <a:gd name="connsiteY11" fmla="*/ 143318 h 424838"/>
                <a:gd name="connsiteX12" fmla="*/ 161924 w 444764"/>
                <a:gd name="connsiteY12" fmla="*/ 164019 h 424838"/>
                <a:gd name="connsiteX13" fmla="*/ 57253 w 444764"/>
                <a:gd name="connsiteY13" fmla="*/ 179180 h 424838"/>
                <a:gd name="connsiteX14" fmla="*/ 132914 w 444764"/>
                <a:gd name="connsiteY14" fmla="*/ 252945 h 424838"/>
                <a:gd name="connsiteX15" fmla="*/ 138162 w 444764"/>
                <a:gd name="connsiteY15" fmla="*/ 269127 h 424838"/>
                <a:gd name="connsiteX16" fmla="*/ 120377 w 444764"/>
                <a:gd name="connsiteY16" fmla="*/ 373360 h 424838"/>
                <a:gd name="connsiteX17" fmla="*/ 213968 w 444764"/>
                <a:gd name="connsiteY17" fmla="*/ 324232 h 424838"/>
                <a:gd name="connsiteX18" fmla="*/ 230879 w 444764"/>
                <a:gd name="connsiteY18" fmla="*/ 324232 h 424838"/>
                <a:gd name="connsiteX19" fmla="*/ 324470 w 444764"/>
                <a:gd name="connsiteY19" fmla="*/ 373360 h 424838"/>
                <a:gd name="connsiteX20" fmla="*/ 306539 w 444764"/>
                <a:gd name="connsiteY20" fmla="*/ 269127 h 424838"/>
                <a:gd name="connsiteX21" fmla="*/ 311787 w 444764"/>
                <a:gd name="connsiteY21" fmla="*/ 252945 h 424838"/>
                <a:gd name="connsiteX22" fmla="*/ 387447 w 444764"/>
                <a:gd name="connsiteY22" fmla="*/ 179180 h 424838"/>
                <a:gd name="connsiteX23" fmla="*/ 282777 w 444764"/>
                <a:gd name="connsiteY23" fmla="*/ 164019 h 424838"/>
                <a:gd name="connsiteX24" fmla="*/ 269073 w 444764"/>
                <a:gd name="connsiteY24" fmla="*/ 154106 h 424838"/>
                <a:gd name="connsiteX25" fmla="*/ 205950 w 444764"/>
                <a:gd name="connsiteY25" fmla="*/ 26255 h 424838"/>
                <a:gd name="connsiteX26" fmla="*/ 214260 w 444764"/>
                <a:gd name="connsiteY26" fmla="*/ 1910 h 424838"/>
                <a:gd name="connsiteX27" fmla="*/ 238605 w 444764"/>
                <a:gd name="connsiteY27" fmla="*/ 10220 h 424838"/>
                <a:gd name="connsiteX28" fmla="*/ 297501 w 444764"/>
                <a:gd name="connsiteY28" fmla="*/ 129614 h 424838"/>
                <a:gd name="connsiteX29" fmla="*/ 429141 w 444764"/>
                <a:gd name="connsiteY29" fmla="*/ 148712 h 424838"/>
                <a:gd name="connsiteX30" fmla="*/ 443865 w 444764"/>
                <a:gd name="connsiteY30" fmla="*/ 161103 h 424838"/>
                <a:gd name="connsiteX31" fmla="*/ 439200 w 444764"/>
                <a:gd name="connsiteY31" fmla="*/ 179763 h 424838"/>
                <a:gd name="connsiteX32" fmla="*/ 343859 w 444764"/>
                <a:gd name="connsiteY32" fmla="*/ 272626 h 424838"/>
                <a:gd name="connsiteX33" fmla="*/ 366309 w 444764"/>
                <a:gd name="connsiteY33" fmla="*/ 403829 h 424838"/>
                <a:gd name="connsiteX34" fmla="*/ 359020 w 444764"/>
                <a:gd name="connsiteY34" fmla="*/ 421614 h 424838"/>
                <a:gd name="connsiteX35" fmla="*/ 348670 w 444764"/>
                <a:gd name="connsiteY35" fmla="*/ 424821 h 42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4764" h="424838">
                  <a:moveTo>
                    <a:pt x="348670" y="424821"/>
                  </a:moveTo>
                  <a:cubicBezTo>
                    <a:pt x="345754" y="424821"/>
                    <a:pt x="342838" y="424092"/>
                    <a:pt x="340214" y="422780"/>
                  </a:cubicBezTo>
                  <a:lnTo>
                    <a:pt x="222423" y="360823"/>
                  </a:lnTo>
                  <a:lnTo>
                    <a:pt x="104632" y="422780"/>
                  </a:lnTo>
                  <a:cubicBezTo>
                    <a:pt x="98509" y="425987"/>
                    <a:pt x="91074" y="425404"/>
                    <a:pt x="85389" y="421322"/>
                  </a:cubicBezTo>
                  <a:cubicBezTo>
                    <a:pt x="79849" y="417240"/>
                    <a:pt x="76934" y="410389"/>
                    <a:pt x="78100" y="403537"/>
                  </a:cubicBezTo>
                  <a:lnTo>
                    <a:pt x="100550" y="272334"/>
                  </a:lnTo>
                  <a:lnTo>
                    <a:pt x="5501" y="179471"/>
                  </a:lnTo>
                  <a:cubicBezTo>
                    <a:pt x="544" y="174661"/>
                    <a:pt x="-1205" y="167372"/>
                    <a:pt x="836" y="160811"/>
                  </a:cubicBezTo>
                  <a:cubicBezTo>
                    <a:pt x="3023" y="154251"/>
                    <a:pt x="8708" y="149441"/>
                    <a:pt x="15560" y="148420"/>
                  </a:cubicBezTo>
                  <a:lnTo>
                    <a:pt x="156676" y="127865"/>
                  </a:lnTo>
                  <a:cubicBezTo>
                    <a:pt x="166589" y="126407"/>
                    <a:pt x="175919" y="133259"/>
                    <a:pt x="177377" y="143318"/>
                  </a:cubicBezTo>
                  <a:cubicBezTo>
                    <a:pt x="178835" y="153231"/>
                    <a:pt x="171983" y="162561"/>
                    <a:pt x="161924" y="164019"/>
                  </a:cubicBezTo>
                  <a:lnTo>
                    <a:pt x="57253" y="179180"/>
                  </a:lnTo>
                  <a:lnTo>
                    <a:pt x="132914" y="252945"/>
                  </a:lnTo>
                  <a:cubicBezTo>
                    <a:pt x="137141" y="257173"/>
                    <a:pt x="139182" y="263150"/>
                    <a:pt x="138162" y="269127"/>
                  </a:cubicBezTo>
                  <a:lnTo>
                    <a:pt x="120377" y="373360"/>
                  </a:lnTo>
                  <a:lnTo>
                    <a:pt x="213968" y="324232"/>
                  </a:lnTo>
                  <a:cubicBezTo>
                    <a:pt x="219216" y="321462"/>
                    <a:pt x="225630" y="321462"/>
                    <a:pt x="230879" y="324232"/>
                  </a:cubicBezTo>
                  <a:lnTo>
                    <a:pt x="324470" y="373360"/>
                  </a:lnTo>
                  <a:lnTo>
                    <a:pt x="306539" y="269127"/>
                  </a:lnTo>
                  <a:cubicBezTo>
                    <a:pt x="305519" y="263150"/>
                    <a:pt x="307414" y="257173"/>
                    <a:pt x="311787" y="252945"/>
                  </a:cubicBezTo>
                  <a:lnTo>
                    <a:pt x="387447" y="179180"/>
                  </a:lnTo>
                  <a:lnTo>
                    <a:pt x="282777" y="164019"/>
                  </a:lnTo>
                  <a:cubicBezTo>
                    <a:pt x="276800" y="163144"/>
                    <a:pt x="271697" y="159499"/>
                    <a:pt x="269073" y="154106"/>
                  </a:cubicBezTo>
                  <a:lnTo>
                    <a:pt x="205950" y="26255"/>
                  </a:lnTo>
                  <a:cubicBezTo>
                    <a:pt x="201431" y="17217"/>
                    <a:pt x="205221" y="6284"/>
                    <a:pt x="214260" y="1910"/>
                  </a:cubicBezTo>
                  <a:cubicBezTo>
                    <a:pt x="223298" y="-2609"/>
                    <a:pt x="234232" y="1181"/>
                    <a:pt x="238605" y="10220"/>
                  </a:cubicBezTo>
                  <a:lnTo>
                    <a:pt x="297501" y="129614"/>
                  </a:lnTo>
                  <a:lnTo>
                    <a:pt x="429141" y="148712"/>
                  </a:lnTo>
                  <a:cubicBezTo>
                    <a:pt x="435993" y="149732"/>
                    <a:pt x="441678" y="154543"/>
                    <a:pt x="443865" y="161103"/>
                  </a:cubicBezTo>
                  <a:cubicBezTo>
                    <a:pt x="446051" y="167663"/>
                    <a:pt x="444156" y="174952"/>
                    <a:pt x="439200" y="179763"/>
                  </a:cubicBezTo>
                  <a:lnTo>
                    <a:pt x="343859" y="272626"/>
                  </a:lnTo>
                  <a:lnTo>
                    <a:pt x="366309" y="403829"/>
                  </a:lnTo>
                  <a:cubicBezTo>
                    <a:pt x="367476" y="410680"/>
                    <a:pt x="364706" y="417532"/>
                    <a:pt x="359020" y="421614"/>
                  </a:cubicBezTo>
                  <a:cubicBezTo>
                    <a:pt x="356250" y="423655"/>
                    <a:pt x="352460" y="424821"/>
                    <a:pt x="348670" y="424821"/>
                  </a:cubicBezTo>
                  <a:close/>
                </a:path>
              </a:pathLst>
            </a:custGeom>
            <a:solidFill>
              <a:srgbClr val="FF8F02"/>
            </a:solidFill>
            <a:ln w="145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19374"/>
    </mc:Choice>
    <mc:Fallback xmlns="">
      <p:transition spd="slow" advTm="1937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40000">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14:bounceEnd="40000">
                                          <p:cBhvr additive="base">
                                            <p:cTn id="7" dur="500" fill="hold"/>
                                            <p:tgtEl>
                                              <p:spTgt spid="35"/>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0-#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63" presetClass="path" presetSubtype="0" accel="50000" decel="50000" fill="hold" grpId="1" nodeType="afterEffect">
                                      <p:stCondLst>
                                        <p:cond delay="1000"/>
                                      </p:stCondLst>
                                      <p:childTnLst>
                                        <p:animMotion origin="layout" path="M 0 0 L 0.25 0 E" pathEditMode="relative" ptsTypes="">
                                          <p:cBhvr>
                                            <p:cTn id="55" dur="250" fill="hold"/>
                                            <p:tgtEl>
                                              <p:spTgt spid="3"/>
                                            </p:tgtEl>
                                            <p:attrNameLst>
                                              <p:attrName>ppt_x</p:attrName>
                                              <p:attrName>ppt_y</p:attrName>
                                            </p:attrNameLst>
                                          </p:cBhvr>
                                        </p:animMotion>
                                      </p:childTnLst>
                                    </p:cTn>
                                  </p:par>
                                </p:childTnLst>
                              </p:cTn>
                            </p:par>
                            <p:par>
                              <p:cTn id="56" fill="hold">
                                <p:stCondLst>
                                  <p:cond delay="1750"/>
                                </p:stCondLst>
                                <p:childTnLst>
                                  <p:par>
                                    <p:cTn id="57" presetID="63" presetClass="path" presetSubtype="0" accel="50000" decel="50000" fill="hold" grpId="1" nodeType="afterEffect">
                                      <p:stCondLst>
                                        <p:cond delay="0"/>
                                      </p:stCondLst>
                                      <p:childTnLst>
                                        <p:animMotion origin="layout" path="M 0 0 L 0.25 0 E" pathEditMode="relative" ptsTypes="">
                                          <p:cBhvr>
                                            <p:cTn id="58" dur="250" fill="hold"/>
                                            <p:tgtEl>
                                              <p:spTgt spid="5"/>
                                            </p:tgtEl>
                                            <p:attrNameLst>
                                              <p:attrName>ppt_x</p:attrName>
                                              <p:attrName>ppt_y</p:attrName>
                                            </p:attrNameLst>
                                          </p:cBhvr>
                                        </p:animMotion>
                                      </p:childTnLst>
                                    </p:cTn>
                                  </p:par>
                                </p:childTnLst>
                              </p:cTn>
                            </p:par>
                            <p:par>
                              <p:cTn id="59" fill="hold">
                                <p:stCondLst>
                                  <p:cond delay="2000"/>
                                </p:stCondLst>
                                <p:childTnLst>
                                  <p:par>
                                    <p:cTn id="60" presetID="63" presetClass="path" presetSubtype="0" accel="50000" decel="50000" fill="hold" grpId="1" nodeType="afterEffect">
                                      <p:stCondLst>
                                        <p:cond delay="0"/>
                                      </p:stCondLst>
                                      <p:childTnLst>
                                        <p:animMotion origin="layout" path="M 2.5E-6 7.40741E-7 L 0.25 0.00093 " pathEditMode="relative" rAng="0" ptsTypes="AA">
                                          <p:cBhvr>
                                            <p:cTn id="61" dur="250" fill="hold"/>
                                            <p:tgtEl>
                                              <p:spTgt spid="6"/>
                                            </p:tgtEl>
                                            <p:attrNameLst>
                                              <p:attrName>ppt_x</p:attrName>
                                              <p:attrName>ppt_y</p:attrName>
                                            </p:attrNameLst>
                                          </p:cBhvr>
                                          <p:rCtr x="12500" y="46"/>
                                        </p:animMotion>
                                      </p:childTnLst>
                                    </p:cTn>
                                  </p:par>
                                </p:childTnLst>
                              </p:cTn>
                            </p:par>
                            <p:par>
                              <p:cTn id="62" fill="hold">
                                <p:stCondLst>
                                  <p:cond delay="2250"/>
                                </p:stCondLst>
                                <p:childTnLst>
                                  <p:par>
                                    <p:cTn id="63" presetID="63" presetClass="path" presetSubtype="0" accel="50000" decel="50000" fill="hold" grpId="1" nodeType="afterEffect">
                                      <p:stCondLst>
                                        <p:cond delay="0"/>
                                      </p:stCondLst>
                                      <p:childTnLst>
                                        <p:animMotion origin="layout" path="M 0 0 L 0.25 0 E" pathEditMode="relative" ptsTypes="">
                                          <p:cBhvr>
                                            <p:cTn id="64" dur="250" fill="hold"/>
                                            <p:tgtEl>
                                              <p:spTgt spid="7"/>
                                            </p:tgtEl>
                                            <p:attrNameLst>
                                              <p:attrName>ppt_x</p:attrName>
                                              <p:attrName>ppt_y</p:attrName>
                                            </p:attrNameLst>
                                          </p:cBhvr>
                                        </p:animMotion>
                                      </p:childTnLst>
                                    </p:cTn>
                                  </p:par>
                                </p:childTnLst>
                              </p:cTn>
                            </p:par>
                            <p:par>
                              <p:cTn id="65" fill="hold">
                                <p:stCondLst>
                                  <p:cond delay="2500"/>
                                </p:stCondLst>
                                <p:childTnLst>
                                  <p:par>
                                    <p:cTn id="66" presetID="63" presetClass="path" presetSubtype="0" accel="50000" decel="50000" fill="hold" grpId="1" nodeType="afterEffect">
                                      <p:stCondLst>
                                        <p:cond delay="0"/>
                                      </p:stCondLst>
                                      <p:childTnLst>
                                        <p:animMotion origin="layout" path="M 0 0 L 0.25 0 E" pathEditMode="relative" ptsTypes="">
                                          <p:cBhvr>
                                            <p:cTn id="67" dur="250" fill="hold"/>
                                            <p:tgtEl>
                                              <p:spTgt spid="8"/>
                                            </p:tgtEl>
                                            <p:attrNameLst>
                                              <p:attrName>ppt_x</p:attrName>
                                              <p:attrName>ppt_y</p:attrName>
                                            </p:attrNameLst>
                                          </p:cBhvr>
                                        </p:animMotion>
                                      </p:childTnLst>
                                    </p:cTn>
                                  </p:par>
                                </p:childTnLst>
                              </p:cTn>
                            </p:par>
                            <p:par>
                              <p:cTn id="68" fill="hold">
                                <p:stCondLst>
                                  <p:cond delay="2750"/>
                                </p:stCondLst>
                                <p:childTnLst>
                                  <p:par>
                                    <p:cTn id="69" presetID="63" presetClass="path" presetSubtype="0" accel="50000" decel="50000" fill="hold" grpId="1" nodeType="afterEffect">
                                      <p:stCondLst>
                                        <p:cond delay="0"/>
                                      </p:stCondLst>
                                      <p:childTnLst>
                                        <p:animMotion origin="layout" path="M -0.00286 -0.00208 L 0.2487 0.00093 " pathEditMode="relative" rAng="0" ptsTypes="AA">
                                          <p:cBhvr>
                                            <p:cTn id="70" dur="250" fill="hold"/>
                                            <p:tgtEl>
                                              <p:spTgt spid="9"/>
                                            </p:tgtEl>
                                            <p:attrNameLst>
                                              <p:attrName>ppt_x</p:attrName>
                                              <p:attrName>ppt_y</p:attrName>
                                            </p:attrNameLst>
                                          </p:cBhvr>
                                          <p:rCtr x="12578" y="139"/>
                                        </p:animMotion>
                                      </p:childTnLst>
                                    </p:cTn>
                                  </p:par>
                                </p:childTnLst>
                              </p:cTn>
                            </p:par>
                            <p:par>
                              <p:cTn id="71" fill="hold">
                                <p:stCondLst>
                                  <p:cond delay="3000"/>
                                </p:stCondLst>
                                <p:childTnLst>
                                  <p:par>
                                    <p:cTn id="72" presetID="63" presetClass="path" presetSubtype="0" accel="50000" decel="50000" fill="hold" grpId="1" nodeType="afterEffect">
                                      <p:stCondLst>
                                        <p:cond delay="0"/>
                                      </p:stCondLst>
                                      <p:childTnLst>
                                        <p:animMotion origin="layout" path="M 0 0 L 0.25 0 E" pathEditMode="relative" ptsTypes="">
                                          <p:cBhvr>
                                            <p:cTn id="73" dur="250" fill="hold"/>
                                            <p:tgtEl>
                                              <p:spTgt spid="10"/>
                                            </p:tgtEl>
                                            <p:attrNameLst>
                                              <p:attrName>ppt_x</p:attrName>
                                              <p:attrName>ppt_y</p:attrName>
                                            </p:attrNameLst>
                                          </p:cBhvr>
                                        </p:animMotion>
                                      </p:childTnLst>
                                    </p:cTn>
                                  </p:par>
                                </p:childTnLst>
                              </p:cTn>
                            </p:par>
                            <p:par>
                              <p:cTn id="74" fill="hold">
                                <p:stCondLst>
                                  <p:cond delay="3250"/>
                                </p:stCondLst>
                                <p:childTnLst>
                                  <p:par>
                                    <p:cTn id="75" presetID="63" presetClass="path" presetSubtype="0" accel="50000" decel="50000" fill="hold" grpId="1" nodeType="afterEffect">
                                      <p:stCondLst>
                                        <p:cond delay="0"/>
                                      </p:stCondLst>
                                      <p:childTnLst>
                                        <p:animMotion origin="layout" path="M 0 0 L 0.25 0 E" pathEditMode="relative" ptsTypes="">
                                          <p:cBhvr>
                                            <p:cTn id="76" dur="250" fill="hold"/>
                                            <p:tgtEl>
                                              <p:spTgt spid="12"/>
                                            </p:tgtEl>
                                            <p:attrNameLst>
                                              <p:attrName>ppt_x</p:attrName>
                                              <p:attrName>ppt_y</p:attrName>
                                            </p:attrNameLst>
                                          </p:cBhvr>
                                        </p:animMotion>
                                      </p:childTnLst>
                                    </p:cTn>
                                  </p:par>
                                </p:childTnLst>
                              </p:cTn>
                            </p:par>
                            <p:par>
                              <p:cTn id="77" fill="hold">
                                <p:stCondLst>
                                  <p:cond delay="3500"/>
                                </p:stCondLst>
                                <p:childTnLst>
                                  <p:par>
                                    <p:cTn id="78" presetID="63" presetClass="path" presetSubtype="0" accel="50000" decel="50000" fill="hold" grpId="1" nodeType="afterEffect">
                                      <p:stCondLst>
                                        <p:cond delay="0"/>
                                      </p:stCondLst>
                                      <p:childTnLst>
                                        <p:animMotion origin="layout" path="M 3.54167E-6 7.40741E-7 L 0.24752 -0.00162 " pathEditMode="relative" rAng="0" ptsTypes="AA">
                                          <p:cBhvr>
                                            <p:cTn id="79" dur="250" fill="hold"/>
                                            <p:tgtEl>
                                              <p:spTgt spid="14"/>
                                            </p:tgtEl>
                                            <p:attrNameLst>
                                              <p:attrName>ppt_x</p:attrName>
                                              <p:attrName>ppt_y</p:attrName>
                                            </p:attrNameLst>
                                          </p:cBhvr>
                                          <p:rCtr x="12370" y="-93"/>
                                        </p:animMotion>
                                      </p:childTnLst>
                                    </p:cTn>
                                  </p:par>
                                </p:childTnLst>
                              </p:cTn>
                            </p:par>
                            <p:par>
                              <p:cTn id="80" fill="hold">
                                <p:stCondLst>
                                  <p:cond delay="3750"/>
                                </p:stCondLst>
                                <p:childTnLst>
                                  <p:par>
                                    <p:cTn id="81" presetID="1" presetClass="emph" presetSubtype="2" fill="hold" nodeType="afterEffect">
                                      <p:stCondLst>
                                        <p:cond delay="0"/>
                                      </p:stCondLst>
                                      <p:childTnLst>
                                        <p:animClr clrSpc="rgb" dir="cw">
                                          <p:cBhvr>
                                            <p:cTn id="82" dur="250" fill="hold"/>
                                            <p:tgtEl>
                                              <p:spTgt spid="14"/>
                                            </p:tgtEl>
                                            <p:attrNameLst>
                                              <p:attrName>fillcolor</p:attrName>
                                            </p:attrNameLst>
                                          </p:cBhvr>
                                          <p:to>
                                            <a:srgbClr val="FFFFFF"/>
                                          </p:to>
                                        </p:animClr>
                                        <p:set>
                                          <p:cBhvr>
                                            <p:cTn id="83" dur="250" fill="hold"/>
                                            <p:tgtEl>
                                              <p:spTgt spid="14"/>
                                            </p:tgtEl>
                                            <p:attrNameLst>
                                              <p:attrName>fill.type</p:attrName>
                                            </p:attrNameLst>
                                          </p:cBhvr>
                                          <p:to>
                                            <p:strVal val="solid"/>
                                          </p:to>
                                        </p:set>
                                        <p:set>
                                          <p:cBhvr>
                                            <p:cTn id="84" dur="250" fill="hold"/>
                                            <p:tgtEl>
                                              <p:spTgt spid="14"/>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xit" presetSubtype="0" fill="hold" grpId="2" nodeType="withEffect">
                                      <p:stCondLst>
                                        <p:cond delay="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xit" presetSubtype="0" fill="hold" grpId="2" nodeType="withEffect">
                                      <p:stCondLst>
                                        <p:cond delay="0"/>
                                      </p:stCondLst>
                                      <p:childTnLst>
                                        <p:animEffect transition="out" filter="fade">
                                          <p:cBhvr>
                                            <p:cTn id="94" dur="500"/>
                                            <p:tgtEl>
                                              <p:spTgt spid="5"/>
                                            </p:tgtEl>
                                          </p:cBhvr>
                                        </p:animEffect>
                                        <p:set>
                                          <p:cBhvr>
                                            <p:cTn id="95" dur="1" fill="hold">
                                              <p:stCondLst>
                                                <p:cond delay="499"/>
                                              </p:stCondLst>
                                            </p:cTn>
                                            <p:tgtEl>
                                              <p:spTgt spid="5"/>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5" grpId="2" animBg="1"/>
          <p:bldP spid="6" grpId="0" animBg="1"/>
          <p:bldP spid="6" grpId="1" animBg="1"/>
          <p:bldP spid="6" grpId="2" animBg="1"/>
          <p:bldP spid="7" grpId="0" animBg="1"/>
          <p:bldP spid="7" grpId="1" animBg="1"/>
          <p:bldP spid="8" grpId="0" animBg="1"/>
          <p:bldP spid="8" grpId="1" animBg="1"/>
          <p:bldP spid="9" grpId="0" animBg="1"/>
          <p:bldP spid="9" grpId="1" animBg="1"/>
          <p:bldP spid="10" grpId="0" animBg="1"/>
          <p:bldP spid="10" grpId="1" animBg="1"/>
          <p:bldP spid="12" grpId="0" animBg="1"/>
          <p:bldP spid="12" grpId="1" animBg="1"/>
          <p:bldP spid="14" grpId="0" animBg="1"/>
          <p:bldP spid="14" grpId="1" animBg="1"/>
          <p:bldP spid="14"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0-#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0-#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63" presetClass="path" presetSubtype="0" accel="50000" decel="50000" fill="hold" grpId="1" nodeType="afterEffect">
                                      <p:stCondLst>
                                        <p:cond delay="1000"/>
                                      </p:stCondLst>
                                      <p:childTnLst>
                                        <p:animMotion origin="layout" path="M 0 0 L 0.25 0 E" pathEditMode="relative" ptsTypes="">
                                          <p:cBhvr>
                                            <p:cTn id="55" dur="250" fill="hold"/>
                                            <p:tgtEl>
                                              <p:spTgt spid="3"/>
                                            </p:tgtEl>
                                            <p:attrNameLst>
                                              <p:attrName>ppt_x</p:attrName>
                                              <p:attrName>ppt_y</p:attrName>
                                            </p:attrNameLst>
                                          </p:cBhvr>
                                        </p:animMotion>
                                      </p:childTnLst>
                                    </p:cTn>
                                  </p:par>
                                </p:childTnLst>
                              </p:cTn>
                            </p:par>
                            <p:par>
                              <p:cTn id="56" fill="hold">
                                <p:stCondLst>
                                  <p:cond delay="1750"/>
                                </p:stCondLst>
                                <p:childTnLst>
                                  <p:par>
                                    <p:cTn id="57" presetID="63" presetClass="path" presetSubtype="0" accel="50000" decel="50000" fill="hold" grpId="1" nodeType="afterEffect">
                                      <p:stCondLst>
                                        <p:cond delay="0"/>
                                      </p:stCondLst>
                                      <p:childTnLst>
                                        <p:animMotion origin="layout" path="M 0 0 L 0.25 0 E" pathEditMode="relative" ptsTypes="">
                                          <p:cBhvr>
                                            <p:cTn id="58" dur="250" fill="hold"/>
                                            <p:tgtEl>
                                              <p:spTgt spid="5"/>
                                            </p:tgtEl>
                                            <p:attrNameLst>
                                              <p:attrName>ppt_x</p:attrName>
                                              <p:attrName>ppt_y</p:attrName>
                                            </p:attrNameLst>
                                          </p:cBhvr>
                                        </p:animMotion>
                                      </p:childTnLst>
                                    </p:cTn>
                                  </p:par>
                                </p:childTnLst>
                              </p:cTn>
                            </p:par>
                            <p:par>
                              <p:cTn id="59" fill="hold">
                                <p:stCondLst>
                                  <p:cond delay="2000"/>
                                </p:stCondLst>
                                <p:childTnLst>
                                  <p:par>
                                    <p:cTn id="60" presetID="63" presetClass="path" presetSubtype="0" accel="50000" decel="50000" fill="hold" grpId="1" nodeType="afterEffect">
                                      <p:stCondLst>
                                        <p:cond delay="0"/>
                                      </p:stCondLst>
                                      <p:childTnLst>
                                        <p:animMotion origin="layout" path="M 2.5E-6 7.40741E-7 L 0.25 0.00093 " pathEditMode="relative" rAng="0" ptsTypes="AA">
                                          <p:cBhvr>
                                            <p:cTn id="61" dur="250" fill="hold"/>
                                            <p:tgtEl>
                                              <p:spTgt spid="6"/>
                                            </p:tgtEl>
                                            <p:attrNameLst>
                                              <p:attrName>ppt_x</p:attrName>
                                              <p:attrName>ppt_y</p:attrName>
                                            </p:attrNameLst>
                                          </p:cBhvr>
                                          <p:rCtr x="12500" y="46"/>
                                        </p:animMotion>
                                      </p:childTnLst>
                                    </p:cTn>
                                  </p:par>
                                </p:childTnLst>
                              </p:cTn>
                            </p:par>
                            <p:par>
                              <p:cTn id="62" fill="hold">
                                <p:stCondLst>
                                  <p:cond delay="2250"/>
                                </p:stCondLst>
                                <p:childTnLst>
                                  <p:par>
                                    <p:cTn id="63" presetID="63" presetClass="path" presetSubtype="0" accel="50000" decel="50000" fill="hold" grpId="1" nodeType="afterEffect">
                                      <p:stCondLst>
                                        <p:cond delay="0"/>
                                      </p:stCondLst>
                                      <p:childTnLst>
                                        <p:animMotion origin="layout" path="M 0 0 L 0.25 0 E" pathEditMode="relative" ptsTypes="">
                                          <p:cBhvr>
                                            <p:cTn id="64" dur="250" fill="hold"/>
                                            <p:tgtEl>
                                              <p:spTgt spid="7"/>
                                            </p:tgtEl>
                                            <p:attrNameLst>
                                              <p:attrName>ppt_x</p:attrName>
                                              <p:attrName>ppt_y</p:attrName>
                                            </p:attrNameLst>
                                          </p:cBhvr>
                                        </p:animMotion>
                                      </p:childTnLst>
                                    </p:cTn>
                                  </p:par>
                                </p:childTnLst>
                              </p:cTn>
                            </p:par>
                            <p:par>
                              <p:cTn id="65" fill="hold">
                                <p:stCondLst>
                                  <p:cond delay="2500"/>
                                </p:stCondLst>
                                <p:childTnLst>
                                  <p:par>
                                    <p:cTn id="66" presetID="63" presetClass="path" presetSubtype="0" accel="50000" decel="50000" fill="hold" grpId="1" nodeType="afterEffect">
                                      <p:stCondLst>
                                        <p:cond delay="0"/>
                                      </p:stCondLst>
                                      <p:childTnLst>
                                        <p:animMotion origin="layout" path="M 0 0 L 0.25 0 E" pathEditMode="relative" ptsTypes="">
                                          <p:cBhvr>
                                            <p:cTn id="67" dur="250" fill="hold"/>
                                            <p:tgtEl>
                                              <p:spTgt spid="8"/>
                                            </p:tgtEl>
                                            <p:attrNameLst>
                                              <p:attrName>ppt_x</p:attrName>
                                              <p:attrName>ppt_y</p:attrName>
                                            </p:attrNameLst>
                                          </p:cBhvr>
                                        </p:animMotion>
                                      </p:childTnLst>
                                    </p:cTn>
                                  </p:par>
                                </p:childTnLst>
                              </p:cTn>
                            </p:par>
                            <p:par>
                              <p:cTn id="68" fill="hold">
                                <p:stCondLst>
                                  <p:cond delay="2750"/>
                                </p:stCondLst>
                                <p:childTnLst>
                                  <p:par>
                                    <p:cTn id="69" presetID="63" presetClass="path" presetSubtype="0" accel="50000" decel="50000" fill="hold" grpId="1" nodeType="afterEffect">
                                      <p:stCondLst>
                                        <p:cond delay="0"/>
                                      </p:stCondLst>
                                      <p:childTnLst>
                                        <p:animMotion origin="layout" path="M -0.00286 -0.00208 L 0.2487 0.00093 " pathEditMode="relative" rAng="0" ptsTypes="AA">
                                          <p:cBhvr>
                                            <p:cTn id="70" dur="250" fill="hold"/>
                                            <p:tgtEl>
                                              <p:spTgt spid="9"/>
                                            </p:tgtEl>
                                            <p:attrNameLst>
                                              <p:attrName>ppt_x</p:attrName>
                                              <p:attrName>ppt_y</p:attrName>
                                            </p:attrNameLst>
                                          </p:cBhvr>
                                          <p:rCtr x="12578" y="139"/>
                                        </p:animMotion>
                                      </p:childTnLst>
                                    </p:cTn>
                                  </p:par>
                                </p:childTnLst>
                              </p:cTn>
                            </p:par>
                            <p:par>
                              <p:cTn id="71" fill="hold">
                                <p:stCondLst>
                                  <p:cond delay="3000"/>
                                </p:stCondLst>
                                <p:childTnLst>
                                  <p:par>
                                    <p:cTn id="72" presetID="63" presetClass="path" presetSubtype="0" accel="50000" decel="50000" fill="hold" grpId="1" nodeType="afterEffect">
                                      <p:stCondLst>
                                        <p:cond delay="0"/>
                                      </p:stCondLst>
                                      <p:childTnLst>
                                        <p:animMotion origin="layout" path="M 0 0 L 0.25 0 E" pathEditMode="relative" ptsTypes="">
                                          <p:cBhvr>
                                            <p:cTn id="73" dur="250" fill="hold"/>
                                            <p:tgtEl>
                                              <p:spTgt spid="10"/>
                                            </p:tgtEl>
                                            <p:attrNameLst>
                                              <p:attrName>ppt_x</p:attrName>
                                              <p:attrName>ppt_y</p:attrName>
                                            </p:attrNameLst>
                                          </p:cBhvr>
                                        </p:animMotion>
                                      </p:childTnLst>
                                    </p:cTn>
                                  </p:par>
                                </p:childTnLst>
                              </p:cTn>
                            </p:par>
                            <p:par>
                              <p:cTn id="74" fill="hold">
                                <p:stCondLst>
                                  <p:cond delay="3250"/>
                                </p:stCondLst>
                                <p:childTnLst>
                                  <p:par>
                                    <p:cTn id="75" presetID="63" presetClass="path" presetSubtype="0" accel="50000" decel="50000" fill="hold" grpId="1" nodeType="afterEffect">
                                      <p:stCondLst>
                                        <p:cond delay="0"/>
                                      </p:stCondLst>
                                      <p:childTnLst>
                                        <p:animMotion origin="layout" path="M 0 0 L 0.25 0 E" pathEditMode="relative" ptsTypes="">
                                          <p:cBhvr>
                                            <p:cTn id="76" dur="250" fill="hold"/>
                                            <p:tgtEl>
                                              <p:spTgt spid="12"/>
                                            </p:tgtEl>
                                            <p:attrNameLst>
                                              <p:attrName>ppt_x</p:attrName>
                                              <p:attrName>ppt_y</p:attrName>
                                            </p:attrNameLst>
                                          </p:cBhvr>
                                        </p:animMotion>
                                      </p:childTnLst>
                                    </p:cTn>
                                  </p:par>
                                </p:childTnLst>
                              </p:cTn>
                            </p:par>
                            <p:par>
                              <p:cTn id="77" fill="hold">
                                <p:stCondLst>
                                  <p:cond delay="3500"/>
                                </p:stCondLst>
                                <p:childTnLst>
                                  <p:par>
                                    <p:cTn id="78" presetID="63" presetClass="path" presetSubtype="0" accel="50000" decel="50000" fill="hold" grpId="1" nodeType="afterEffect">
                                      <p:stCondLst>
                                        <p:cond delay="0"/>
                                      </p:stCondLst>
                                      <p:childTnLst>
                                        <p:animMotion origin="layout" path="M 3.54167E-6 7.40741E-7 L 0.24752 -0.00162 " pathEditMode="relative" rAng="0" ptsTypes="AA">
                                          <p:cBhvr>
                                            <p:cTn id="79" dur="250" fill="hold"/>
                                            <p:tgtEl>
                                              <p:spTgt spid="14"/>
                                            </p:tgtEl>
                                            <p:attrNameLst>
                                              <p:attrName>ppt_x</p:attrName>
                                              <p:attrName>ppt_y</p:attrName>
                                            </p:attrNameLst>
                                          </p:cBhvr>
                                          <p:rCtr x="12370" y="-93"/>
                                        </p:animMotion>
                                      </p:childTnLst>
                                    </p:cTn>
                                  </p:par>
                                </p:childTnLst>
                              </p:cTn>
                            </p:par>
                            <p:par>
                              <p:cTn id="80" fill="hold">
                                <p:stCondLst>
                                  <p:cond delay="3750"/>
                                </p:stCondLst>
                                <p:childTnLst>
                                  <p:par>
                                    <p:cTn id="81" presetID="1" presetClass="emph" presetSubtype="2" fill="hold" nodeType="afterEffect">
                                      <p:stCondLst>
                                        <p:cond delay="0"/>
                                      </p:stCondLst>
                                      <p:childTnLst>
                                        <p:animClr clrSpc="rgb" dir="cw">
                                          <p:cBhvr>
                                            <p:cTn id="82" dur="250" fill="hold"/>
                                            <p:tgtEl>
                                              <p:spTgt spid="14"/>
                                            </p:tgtEl>
                                            <p:attrNameLst>
                                              <p:attrName>fillcolor</p:attrName>
                                            </p:attrNameLst>
                                          </p:cBhvr>
                                          <p:to>
                                            <a:srgbClr val="FFFFFF"/>
                                          </p:to>
                                        </p:animClr>
                                        <p:set>
                                          <p:cBhvr>
                                            <p:cTn id="83" dur="250" fill="hold"/>
                                            <p:tgtEl>
                                              <p:spTgt spid="14"/>
                                            </p:tgtEl>
                                            <p:attrNameLst>
                                              <p:attrName>fill.type</p:attrName>
                                            </p:attrNameLst>
                                          </p:cBhvr>
                                          <p:to>
                                            <p:strVal val="solid"/>
                                          </p:to>
                                        </p:set>
                                        <p:set>
                                          <p:cBhvr>
                                            <p:cTn id="84" dur="250" fill="hold"/>
                                            <p:tgtEl>
                                              <p:spTgt spid="14"/>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xit" presetSubtype="0" fill="hold" grpId="2" nodeType="withEffect">
                                      <p:stCondLst>
                                        <p:cond delay="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xit" presetSubtype="0" fill="hold" grpId="2" nodeType="withEffect">
                                      <p:stCondLst>
                                        <p:cond delay="0"/>
                                      </p:stCondLst>
                                      <p:childTnLst>
                                        <p:animEffect transition="out" filter="fade">
                                          <p:cBhvr>
                                            <p:cTn id="94" dur="500"/>
                                            <p:tgtEl>
                                              <p:spTgt spid="5"/>
                                            </p:tgtEl>
                                          </p:cBhvr>
                                        </p:animEffect>
                                        <p:set>
                                          <p:cBhvr>
                                            <p:cTn id="95" dur="1" fill="hold">
                                              <p:stCondLst>
                                                <p:cond delay="499"/>
                                              </p:stCondLst>
                                            </p:cTn>
                                            <p:tgtEl>
                                              <p:spTgt spid="5"/>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5" grpId="2" animBg="1"/>
          <p:bldP spid="6" grpId="0" animBg="1"/>
          <p:bldP spid="6" grpId="1" animBg="1"/>
          <p:bldP spid="6" grpId="2" animBg="1"/>
          <p:bldP spid="7" grpId="0" animBg="1"/>
          <p:bldP spid="7" grpId="1" animBg="1"/>
          <p:bldP spid="8" grpId="0" animBg="1"/>
          <p:bldP spid="8" grpId="1" animBg="1"/>
          <p:bldP spid="9" grpId="0" animBg="1"/>
          <p:bldP spid="9" grpId="1" animBg="1"/>
          <p:bldP spid="10" grpId="0" animBg="1"/>
          <p:bldP spid="10" grpId="1" animBg="1"/>
          <p:bldP spid="12" grpId="0" animBg="1"/>
          <p:bldP spid="12" grpId="1" animBg="1"/>
          <p:bldP spid="14" grpId="0" animBg="1"/>
          <p:bldP spid="14" grpId="1" animBg="1"/>
          <p:bldP spid="14"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s-ES"/>
              <a:t>Summary </a:t>
            </a:r>
          </a:p>
        </p:txBody>
      </p:sp>
      <p:sp>
        <p:nvSpPr>
          <p:cNvPr id="27" name="TextBox 26">
            <a:extLst>
              <a:ext uri="{FF2B5EF4-FFF2-40B4-BE49-F238E27FC236}">
                <a16:creationId xmlns:a16="http://schemas.microsoft.com/office/drawing/2014/main" id="{D13B6234-B7E5-4EE8-BB5D-EC9577CF7FBC}"/>
              </a:ext>
            </a:extLst>
          </p:cNvPr>
          <p:cNvSpPr txBox="1"/>
          <p:nvPr/>
        </p:nvSpPr>
        <p:spPr>
          <a:xfrm>
            <a:off x="2225838" y="2618870"/>
            <a:ext cx="1714704" cy="430887"/>
          </a:xfrm>
          <a:prstGeom prst="rect">
            <a:avLst/>
          </a:prstGeom>
          <a:noFill/>
        </p:spPr>
        <p:txBody>
          <a:bodyPr wrap="square" rtlCol="0">
            <a:spAutoFit/>
          </a:bodyPr>
          <a:lstStyle/>
          <a:p>
            <a:pPr algn="ctr">
              <a:buClr>
                <a:srgbClr val="008CCF"/>
              </a:buClr>
            </a:pPr>
            <a:r>
              <a:rPr lang="en-US" sz="2200"/>
              <a:t>Numerical </a:t>
            </a:r>
            <a:endParaRPr lang="es-ES" sz="2200"/>
          </a:p>
        </p:txBody>
      </p:sp>
      <p:sp>
        <p:nvSpPr>
          <p:cNvPr id="28" name="TextBox 27">
            <a:extLst>
              <a:ext uri="{FF2B5EF4-FFF2-40B4-BE49-F238E27FC236}">
                <a16:creationId xmlns:a16="http://schemas.microsoft.com/office/drawing/2014/main" id="{BB9C4E8E-6B24-4F63-BBFF-0F4817578AAA}"/>
              </a:ext>
            </a:extLst>
          </p:cNvPr>
          <p:cNvSpPr txBox="1"/>
          <p:nvPr/>
        </p:nvSpPr>
        <p:spPr>
          <a:xfrm>
            <a:off x="5067801" y="2468558"/>
            <a:ext cx="2099449" cy="769441"/>
          </a:xfrm>
          <a:prstGeom prst="rect">
            <a:avLst/>
          </a:prstGeom>
          <a:noFill/>
        </p:spPr>
        <p:txBody>
          <a:bodyPr wrap="square" rtlCol="0">
            <a:spAutoFit/>
          </a:bodyPr>
          <a:lstStyle/>
          <a:p>
            <a:pPr algn="ctr">
              <a:buClr>
                <a:srgbClr val="008CCF"/>
              </a:buClr>
            </a:pPr>
            <a:r>
              <a:rPr lang="en-US" sz="2200"/>
              <a:t>Anonymous individualized </a:t>
            </a:r>
            <a:endParaRPr lang="es-ES" sz="2200"/>
          </a:p>
        </p:txBody>
      </p:sp>
      <p:sp>
        <p:nvSpPr>
          <p:cNvPr id="36" name="TextBox 35">
            <a:extLst>
              <a:ext uri="{FF2B5EF4-FFF2-40B4-BE49-F238E27FC236}">
                <a16:creationId xmlns:a16="http://schemas.microsoft.com/office/drawing/2014/main" id="{78FA1D3D-082A-4BD3-BD06-5367B69A280F}"/>
              </a:ext>
            </a:extLst>
          </p:cNvPr>
          <p:cNvSpPr txBox="1"/>
          <p:nvPr/>
        </p:nvSpPr>
        <p:spPr>
          <a:xfrm>
            <a:off x="2271379" y="1579471"/>
            <a:ext cx="1714704" cy="923330"/>
          </a:xfrm>
          <a:prstGeom prst="rect">
            <a:avLst/>
          </a:prstGeom>
          <a:noFill/>
        </p:spPr>
        <p:txBody>
          <a:bodyPr wrap="square" rtlCol="0">
            <a:spAutoFit/>
          </a:bodyPr>
          <a:lstStyle/>
          <a:p>
            <a:pPr algn="ctr">
              <a:buClr>
                <a:srgbClr val="008CCF"/>
              </a:buClr>
            </a:pPr>
            <a:r>
              <a:rPr lang="es-ES" sz="5400">
                <a:solidFill>
                  <a:schemeClr val="tx2"/>
                </a:solidFill>
              </a:rPr>
              <a:t>123</a:t>
            </a:r>
          </a:p>
        </p:txBody>
      </p:sp>
      <p:grpSp>
        <p:nvGrpSpPr>
          <p:cNvPr id="38" name="Graphic 44" descr="Users with solid fill">
            <a:extLst>
              <a:ext uri="{FF2B5EF4-FFF2-40B4-BE49-F238E27FC236}">
                <a16:creationId xmlns:a16="http://schemas.microsoft.com/office/drawing/2014/main" id="{0E3C7970-C1D9-43C4-9D26-9ADBFB4C40E3}"/>
              </a:ext>
            </a:extLst>
          </p:cNvPr>
          <p:cNvGrpSpPr/>
          <p:nvPr/>
        </p:nvGrpSpPr>
        <p:grpSpPr>
          <a:xfrm>
            <a:off x="5454696" y="1641086"/>
            <a:ext cx="1282607" cy="800101"/>
            <a:chOff x="8518716" y="2660540"/>
            <a:chExt cx="800100" cy="499109"/>
          </a:xfrm>
          <a:solidFill>
            <a:srgbClr val="276696"/>
          </a:solidFill>
        </p:grpSpPr>
        <p:sp>
          <p:nvSpPr>
            <p:cNvPr id="39" name="Freeform: Shape 38">
              <a:extLst>
                <a:ext uri="{FF2B5EF4-FFF2-40B4-BE49-F238E27FC236}">
                  <a16:creationId xmlns:a16="http://schemas.microsoft.com/office/drawing/2014/main" id="{CA231BFF-2C2B-47C3-8FFD-D9B1000F7622}"/>
                </a:ext>
              </a:extLst>
            </p:cNvPr>
            <p:cNvSpPr/>
            <p:nvPr/>
          </p:nvSpPr>
          <p:spPr>
            <a:xfrm>
              <a:off x="86044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7FCE6FFE-6D88-417D-B60B-2CD93186D4B0}"/>
                </a:ext>
              </a:extLst>
            </p:cNvPr>
            <p:cNvSpPr/>
            <p:nvPr/>
          </p:nvSpPr>
          <p:spPr>
            <a:xfrm>
              <a:off x="90616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CD57C13C-52CA-4784-8FDF-FD95DB652BC3}"/>
                </a:ext>
              </a:extLst>
            </p:cNvPr>
            <p:cNvSpPr/>
            <p:nvPr/>
          </p:nvSpPr>
          <p:spPr>
            <a:xfrm>
              <a:off x="8747316" y="298820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w="9525"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DDDEE601-AE49-4365-A316-B21D11D4F422}"/>
                </a:ext>
              </a:extLst>
            </p:cNvPr>
            <p:cNvSpPr/>
            <p:nvPr/>
          </p:nvSpPr>
          <p:spPr>
            <a:xfrm>
              <a:off x="8833041" y="279389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9525"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DB4C7EE6-B28B-47AD-A89D-03ED4D1B8B0E}"/>
                </a:ext>
              </a:extLst>
            </p:cNvPr>
            <p:cNvSpPr/>
            <p:nvPr/>
          </p:nvSpPr>
          <p:spPr>
            <a:xfrm>
              <a:off x="9008301" y="285485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w="9525"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48192FAD-2130-4D2D-9702-2E36CF9ECC6E}"/>
                </a:ext>
              </a:extLst>
            </p:cNvPr>
            <p:cNvSpPr/>
            <p:nvPr/>
          </p:nvSpPr>
          <p:spPr>
            <a:xfrm>
              <a:off x="8518716" y="285485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w="9525" cap="flat">
              <a:noFill/>
              <a:prstDash val="solid"/>
              <a:miter/>
            </a:ln>
          </p:spPr>
          <p:txBody>
            <a:bodyPr rtlCol="0" anchor="ctr"/>
            <a:lstStyle/>
            <a:p>
              <a:endParaRPr lang="es-ES"/>
            </a:p>
          </p:txBody>
        </p:sp>
      </p:grpSp>
      <p:pic>
        <p:nvPicPr>
          <p:cNvPr id="46" name="Graphic 45" descr="Employee badge with solid fill">
            <a:extLst>
              <a:ext uri="{FF2B5EF4-FFF2-40B4-BE49-F238E27FC236}">
                <a16:creationId xmlns:a16="http://schemas.microsoft.com/office/drawing/2014/main" id="{74FE4D43-7415-4BA4-A58B-7591876ADF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17445" y="1469533"/>
            <a:ext cx="1143207" cy="1143207"/>
          </a:xfrm>
          <a:prstGeom prst="rect">
            <a:avLst/>
          </a:prstGeom>
        </p:spPr>
      </p:pic>
      <p:sp>
        <p:nvSpPr>
          <p:cNvPr id="47" name="TextBox 46">
            <a:extLst>
              <a:ext uri="{FF2B5EF4-FFF2-40B4-BE49-F238E27FC236}">
                <a16:creationId xmlns:a16="http://schemas.microsoft.com/office/drawing/2014/main" id="{316F979C-B6BE-482E-B3A3-C760D5D9C5BA}"/>
              </a:ext>
            </a:extLst>
          </p:cNvPr>
          <p:cNvSpPr txBox="1"/>
          <p:nvPr/>
        </p:nvSpPr>
        <p:spPr>
          <a:xfrm>
            <a:off x="8154363" y="2468558"/>
            <a:ext cx="2099448" cy="769441"/>
          </a:xfrm>
          <a:prstGeom prst="rect">
            <a:avLst/>
          </a:prstGeom>
          <a:noFill/>
        </p:spPr>
        <p:txBody>
          <a:bodyPr wrap="square" rtlCol="0">
            <a:spAutoFit/>
          </a:bodyPr>
          <a:lstStyle/>
          <a:p>
            <a:pPr algn="ctr">
              <a:buClr>
                <a:srgbClr val="008CCF"/>
              </a:buClr>
            </a:pPr>
            <a:r>
              <a:rPr lang="en-US" sz="2200"/>
              <a:t>Individual with identifiers</a:t>
            </a:r>
            <a:endParaRPr lang="es-ES" sz="2200"/>
          </a:p>
        </p:txBody>
      </p:sp>
      <p:pic>
        <p:nvPicPr>
          <p:cNvPr id="48" name="Graphic 47">
            <a:extLst>
              <a:ext uri="{FF2B5EF4-FFF2-40B4-BE49-F238E27FC236}">
                <a16:creationId xmlns:a16="http://schemas.microsoft.com/office/drawing/2014/main" id="{402DA4D8-CE78-440A-AB55-6CBA17C7F0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512273" y="4045088"/>
            <a:ext cx="1361893" cy="1361893"/>
          </a:xfrm>
          <a:prstGeom prst="rect">
            <a:avLst/>
          </a:prstGeom>
        </p:spPr>
      </p:pic>
      <p:sp>
        <p:nvSpPr>
          <p:cNvPr id="49" name="Rectangle: Rounded Corners 48">
            <a:extLst>
              <a:ext uri="{FF2B5EF4-FFF2-40B4-BE49-F238E27FC236}">
                <a16:creationId xmlns:a16="http://schemas.microsoft.com/office/drawing/2014/main" id="{EAE489A1-A59B-48CA-9B36-13E1DA95019C}"/>
              </a:ext>
            </a:extLst>
          </p:cNvPr>
          <p:cNvSpPr/>
          <p:nvPr/>
        </p:nvSpPr>
        <p:spPr>
          <a:xfrm>
            <a:off x="7958779" y="53239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Tracker Capture App </a:t>
            </a:r>
          </a:p>
        </p:txBody>
      </p:sp>
      <p:pic>
        <p:nvPicPr>
          <p:cNvPr id="50" name="Graphic 49">
            <a:extLst>
              <a:ext uri="{FF2B5EF4-FFF2-40B4-BE49-F238E27FC236}">
                <a16:creationId xmlns:a16="http://schemas.microsoft.com/office/drawing/2014/main" id="{7ED33283-2935-44C2-BD3F-9D20C233A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48735" y="4059284"/>
            <a:ext cx="1333500" cy="1333500"/>
          </a:xfrm>
          <a:prstGeom prst="rect">
            <a:avLst/>
          </a:prstGeom>
        </p:spPr>
      </p:pic>
      <p:sp>
        <p:nvSpPr>
          <p:cNvPr id="51" name="Rectangle: Rounded Corners 50">
            <a:extLst>
              <a:ext uri="{FF2B5EF4-FFF2-40B4-BE49-F238E27FC236}">
                <a16:creationId xmlns:a16="http://schemas.microsoft.com/office/drawing/2014/main" id="{D043C9EA-1FD6-44AB-AA4E-EE0F61F9125C}"/>
              </a:ext>
            </a:extLst>
          </p:cNvPr>
          <p:cNvSpPr/>
          <p:nvPr/>
        </p:nvSpPr>
        <p:spPr>
          <a:xfrm>
            <a:off x="4881045" y="53239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Capture App </a:t>
            </a:r>
          </a:p>
        </p:txBody>
      </p:sp>
      <p:pic>
        <p:nvPicPr>
          <p:cNvPr id="52" name="Graphic 51">
            <a:extLst>
              <a:ext uri="{FF2B5EF4-FFF2-40B4-BE49-F238E27FC236}">
                <a16:creationId xmlns:a16="http://schemas.microsoft.com/office/drawing/2014/main" id="{77A8759A-065D-4BB8-A876-3E6E8CB64E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358382" y="3974638"/>
            <a:ext cx="1502792" cy="1502792"/>
          </a:xfrm>
          <a:prstGeom prst="rect">
            <a:avLst/>
          </a:prstGeom>
        </p:spPr>
      </p:pic>
      <p:sp>
        <p:nvSpPr>
          <p:cNvPr id="53" name="Rectangle: Rounded Corners 52">
            <a:extLst>
              <a:ext uri="{FF2B5EF4-FFF2-40B4-BE49-F238E27FC236}">
                <a16:creationId xmlns:a16="http://schemas.microsoft.com/office/drawing/2014/main" id="{06A4F6DB-AFA1-4BA9-A22F-A6171B365793}"/>
              </a:ext>
            </a:extLst>
          </p:cNvPr>
          <p:cNvSpPr/>
          <p:nvPr/>
        </p:nvSpPr>
        <p:spPr>
          <a:xfrm>
            <a:off x="1875338" y="53239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a:t>Data Entry App </a:t>
            </a:r>
          </a:p>
        </p:txBody>
      </p:sp>
      <p:cxnSp>
        <p:nvCxnSpPr>
          <p:cNvPr id="54" name="Straight Arrow Connector 53">
            <a:extLst>
              <a:ext uri="{FF2B5EF4-FFF2-40B4-BE49-F238E27FC236}">
                <a16:creationId xmlns:a16="http://schemas.microsoft.com/office/drawing/2014/main" id="{DF913514-8694-4D56-9B83-B4AE8588D783}"/>
              </a:ext>
            </a:extLst>
          </p:cNvPr>
          <p:cNvCxnSpPr>
            <a:cxnSpLocks/>
          </p:cNvCxnSpPr>
          <p:nvPr/>
        </p:nvCxnSpPr>
        <p:spPr>
          <a:xfrm rot="5400000">
            <a:off x="2781391" y="3704270"/>
            <a:ext cx="656774" cy="0"/>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DF4D69F-568E-4FFC-9AC9-6171910C833B}"/>
              </a:ext>
            </a:extLst>
          </p:cNvPr>
          <p:cNvCxnSpPr>
            <a:cxnSpLocks/>
          </p:cNvCxnSpPr>
          <p:nvPr/>
        </p:nvCxnSpPr>
        <p:spPr>
          <a:xfrm rot="5400000">
            <a:off x="5787098" y="3704270"/>
            <a:ext cx="656774" cy="0"/>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E67164F-78FB-4325-838A-790CF0D73390}"/>
              </a:ext>
            </a:extLst>
          </p:cNvPr>
          <p:cNvCxnSpPr>
            <a:cxnSpLocks/>
          </p:cNvCxnSpPr>
          <p:nvPr/>
        </p:nvCxnSpPr>
        <p:spPr>
          <a:xfrm rot="5400000">
            <a:off x="8864832" y="3704270"/>
            <a:ext cx="656774" cy="0"/>
          </a:xfrm>
          <a:prstGeom prst="straightConnector1">
            <a:avLst/>
          </a:prstGeom>
          <a:ln w="38100" cap="rnd">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0094819B-6F0D-428B-BE77-5C6FC8302987}"/>
              </a:ext>
            </a:extLst>
          </p:cNvPr>
          <p:cNvSpPr/>
          <p:nvPr/>
        </p:nvSpPr>
        <p:spPr>
          <a:xfrm>
            <a:off x="4625636" y="630601"/>
            <a:ext cx="2962656"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Models </a:t>
            </a:r>
          </a:p>
        </p:txBody>
      </p:sp>
      <p:sp>
        <p:nvSpPr>
          <p:cNvPr id="30" name="Rectangle: Rounded Corners 29">
            <a:extLst>
              <a:ext uri="{FF2B5EF4-FFF2-40B4-BE49-F238E27FC236}">
                <a16:creationId xmlns:a16="http://schemas.microsoft.com/office/drawing/2014/main" id="{B05FD6C0-D69E-481D-A038-514F9F966F02}"/>
              </a:ext>
            </a:extLst>
          </p:cNvPr>
          <p:cNvSpPr/>
          <p:nvPr/>
        </p:nvSpPr>
        <p:spPr>
          <a:xfrm>
            <a:off x="1875339" y="2514820"/>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Aggregate</a:t>
            </a:r>
          </a:p>
        </p:txBody>
      </p:sp>
      <p:sp>
        <p:nvSpPr>
          <p:cNvPr id="31" name="Rectangle: Rounded Corners 30">
            <a:extLst>
              <a:ext uri="{FF2B5EF4-FFF2-40B4-BE49-F238E27FC236}">
                <a16:creationId xmlns:a16="http://schemas.microsoft.com/office/drawing/2014/main" id="{5699A326-86D2-40BC-9359-5A863184AD6A}"/>
              </a:ext>
            </a:extLst>
          </p:cNvPr>
          <p:cNvSpPr/>
          <p:nvPr/>
        </p:nvSpPr>
        <p:spPr>
          <a:xfrm>
            <a:off x="4910236" y="2514820"/>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Events</a:t>
            </a:r>
          </a:p>
        </p:txBody>
      </p:sp>
      <p:sp>
        <p:nvSpPr>
          <p:cNvPr id="32" name="Rectangle: Rounded Corners 31">
            <a:extLst>
              <a:ext uri="{FF2B5EF4-FFF2-40B4-BE49-F238E27FC236}">
                <a16:creationId xmlns:a16="http://schemas.microsoft.com/office/drawing/2014/main" id="{B7ED052A-F2BD-4823-9C4D-160150098F35}"/>
              </a:ext>
            </a:extLst>
          </p:cNvPr>
          <p:cNvSpPr/>
          <p:nvPr/>
        </p:nvSpPr>
        <p:spPr>
          <a:xfrm>
            <a:off x="7945132" y="2514820"/>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Tracker</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35192"/>
    </mc:Choice>
    <mc:Fallback xmlns="">
      <p:transition spd="slow" advTm="35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mph" presetSubtype="2" fill="hold" nodeType="clickEffect">
                                  <p:stCondLst>
                                    <p:cond delay="0"/>
                                  </p:stCondLst>
                                  <p:childTnLst>
                                    <p:animClr clrSpc="rgb" dir="cw">
                                      <p:cBhvr override="childStyle">
                                        <p:cTn id="33" dur="250" fill="hold"/>
                                        <p:tgtEl>
                                          <p:spTgt spid="27"/>
                                        </p:tgtEl>
                                        <p:attrNameLst>
                                          <p:attrName>style.color</p:attrName>
                                        </p:attrNameLst>
                                      </p:cBhvr>
                                      <p:to>
                                        <a:schemeClr val="accent2"/>
                                      </p:to>
                                    </p:animClr>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250"/>
                                        <p:tgtEl>
                                          <p:spTgt spid="27"/>
                                        </p:tgtEl>
                                      </p:cBhvr>
                                    </p:animEffect>
                                    <p:set>
                                      <p:cBhvr>
                                        <p:cTn id="38" dur="1" fill="hold">
                                          <p:stCondLst>
                                            <p:cond delay="249"/>
                                          </p:stCondLst>
                                        </p:cTn>
                                        <p:tgtEl>
                                          <p:spTgt spid="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250" fill="hold"/>
                                        <p:tgtEl>
                                          <p:spTgt spid="28"/>
                                        </p:tgtEl>
                                        <p:attrNameLst>
                                          <p:attrName>style.color</p:attrName>
                                        </p:attrNameLst>
                                      </p:cBhvr>
                                      <p:to>
                                        <a:schemeClr val="accent2"/>
                                      </p:to>
                                    </p:animClr>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250"/>
                                        <p:tgtEl>
                                          <p:spTgt spid="28"/>
                                        </p:tgtEl>
                                      </p:cBhvr>
                                    </p:animEffect>
                                    <p:set>
                                      <p:cBhvr>
                                        <p:cTn id="52" dur="1" fill="hold">
                                          <p:stCondLst>
                                            <p:cond delay="249"/>
                                          </p:stCondLst>
                                        </p:cTn>
                                        <p:tgtEl>
                                          <p:spTgt spid="2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mph" presetSubtype="2" fill="hold" nodeType="clickEffect">
                                  <p:stCondLst>
                                    <p:cond delay="0"/>
                                  </p:stCondLst>
                                  <p:childTnLst>
                                    <p:animClr clrSpc="rgb" dir="cw">
                                      <p:cBhvr override="childStyle">
                                        <p:cTn id="61" dur="250" fill="hold"/>
                                        <p:tgtEl>
                                          <p:spTgt spid="47"/>
                                        </p:tgtEl>
                                        <p:attrNameLst>
                                          <p:attrName>style.color</p:attrName>
                                        </p:attrNameLst>
                                      </p:cBhvr>
                                      <p:to>
                                        <a:schemeClr val="accent2"/>
                                      </p:to>
                                    </p:animClr>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250"/>
                                        <p:tgtEl>
                                          <p:spTgt spid="47"/>
                                        </p:tgtEl>
                                      </p:cBhvr>
                                    </p:animEffect>
                                    <p:set>
                                      <p:cBhvr>
                                        <p:cTn id="66" dur="1" fill="hold">
                                          <p:stCondLst>
                                            <p:cond delay="249"/>
                                          </p:stCondLst>
                                        </p:cTn>
                                        <p:tgtEl>
                                          <p:spTgt spid="4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up)">
                                      <p:cBhvr>
                                        <p:cTn id="76" dur="500"/>
                                        <p:tgtEl>
                                          <p:spTgt spid="54"/>
                                        </p:tgtEl>
                                      </p:cBhvr>
                                    </p:animEffect>
                                  </p:childTnLst>
                                </p:cTn>
                              </p:par>
                            </p:childTnLst>
                          </p:cTn>
                        </p:par>
                        <p:par>
                          <p:cTn id="77" fill="hold">
                            <p:stCondLst>
                              <p:cond delay="500"/>
                            </p:stCondLst>
                            <p:childTnLst>
                              <p:par>
                                <p:cTn id="78" presetID="22" presetClass="entr" presetSubtype="1" fill="hold"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up)">
                                      <p:cBhvr>
                                        <p:cTn id="80" dur="500"/>
                                        <p:tgtEl>
                                          <p:spTgt spid="55"/>
                                        </p:tgtEl>
                                      </p:cBhvr>
                                    </p:animEffect>
                                  </p:childTnLst>
                                </p:cTn>
                              </p:par>
                            </p:childTnLst>
                          </p:cTn>
                        </p:par>
                        <p:par>
                          <p:cTn id="81" fill="hold">
                            <p:stCondLst>
                              <p:cond delay="1000"/>
                            </p:stCondLst>
                            <p:childTnLst>
                              <p:par>
                                <p:cTn id="82" presetID="22" presetClass="entr" presetSubtype="1" fill="hold" nodeType="after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up)">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fade">
                                      <p:cBhvr>
                                        <p:cTn id="97" dur="500"/>
                                        <p:tgtEl>
                                          <p:spTgt spid="5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1"/>
                                        </p:tgtEl>
                                        <p:attrNameLst>
                                          <p:attrName>style.visibility</p:attrName>
                                        </p:attrNameLst>
                                      </p:cBhvr>
                                      <p:to>
                                        <p:strVal val="visible"/>
                                      </p:to>
                                    </p:set>
                                    <p:animEffect transition="in" filter="fade">
                                      <p:cBhvr>
                                        <p:cTn id="100" dur="500"/>
                                        <p:tgtEl>
                                          <p:spTgt spid="51"/>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8" grpId="1"/>
      <p:bldP spid="36" grpId="0"/>
      <p:bldP spid="47" grpId="0"/>
      <p:bldP spid="47" grpId="1"/>
      <p:bldP spid="49" grpId="0" animBg="1"/>
      <p:bldP spid="51" grpId="0" animBg="1"/>
      <p:bldP spid="53" grpId="0" animBg="1"/>
      <p:bldP spid="57"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s-ES"/>
              <a:t>In this video, you will see…</a:t>
            </a:r>
          </a:p>
        </p:txBody>
      </p:sp>
      <p:pic>
        <p:nvPicPr>
          <p:cNvPr id="1026" name="Picture 2">
            <a:extLst>
              <a:ext uri="{FF2B5EF4-FFF2-40B4-BE49-F238E27FC236}">
                <a16:creationId xmlns:a16="http://schemas.microsoft.com/office/drawing/2014/main" id="{374DAD90-669F-46CA-B3B7-551F943ECF00}"/>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4837355" y="2803691"/>
            <a:ext cx="2581602" cy="2581602"/>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a:extLst>
              <a:ext uri="{FF2B5EF4-FFF2-40B4-BE49-F238E27FC236}">
                <a16:creationId xmlns:a16="http://schemas.microsoft.com/office/drawing/2014/main" id="{36705935-682C-46F2-814B-5E3C4EE4F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206945" y="3203448"/>
            <a:ext cx="1780707" cy="1780707"/>
          </a:xfrm>
          <a:prstGeom prst="rect">
            <a:avLst/>
          </a:prstGeom>
        </p:spPr>
      </p:pic>
      <p:sp>
        <p:nvSpPr>
          <p:cNvPr id="11" name="TextBox 10">
            <a:extLst>
              <a:ext uri="{FF2B5EF4-FFF2-40B4-BE49-F238E27FC236}">
                <a16:creationId xmlns:a16="http://schemas.microsoft.com/office/drawing/2014/main" id="{39F5B18B-2D48-460A-889B-287E96D60D22}"/>
              </a:ext>
            </a:extLst>
          </p:cNvPr>
          <p:cNvSpPr txBox="1"/>
          <p:nvPr/>
        </p:nvSpPr>
        <p:spPr>
          <a:xfrm>
            <a:off x="8307035" y="1367331"/>
            <a:ext cx="2853839" cy="461665"/>
          </a:xfrm>
          <a:prstGeom prst="rect">
            <a:avLst/>
          </a:prstGeom>
          <a:noFill/>
        </p:spPr>
        <p:txBody>
          <a:bodyPr wrap="square" rtlCol="0">
            <a:spAutoFit/>
          </a:bodyPr>
          <a:lstStyle/>
          <a:p>
            <a:pPr algn="l">
              <a:buClr>
                <a:srgbClr val="008CCF"/>
              </a:buClr>
            </a:pPr>
            <a:r>
              <a:rPr lang="es-ES" sz="2400"/>
              <a:t>Next video…</a:t>
            </a:r>
          </a:p>
        </p:txBody>
      </p:sp>
      <p:sp>
        <p:nvSpPr>
          <p:cNvPr id="12" name="Rectangle: Rounded Corners 11">
            <a:extLst>
              <a:ext uri="{FF2B5EF4-FFF2-40B4-BE49-F238E27FC236}">
                <a16:creationId xmlns:a16="http://schemas.microsoft.com/office/drawing/2014/main" id="{3E513198-726A-490D-9192-AA5F39BAB46E}"/>
              </a:ext>
            </a:extLst>
          </p:cNvPr>
          <p:cNvSpPr/>
          <p:nvPr/>
        </p:nvSpPr>
        <p:spPr>
          <a:xfrm>
            <a:off x="1333500" y="1886311"/>
            <a:ext cx="2325289"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entry</a:t>
            </a:r>
          </a:p>
        </p:txBody>
      </p:sp>
      <p:sp>
        <p:nvSpPr>
          <p:cNvPr id="14" name="Rectangle: Rounded Corners 13">
            <a:extLst>
              <a:ext uri="{FF2B5EF4-FFF2-40B4-BE49-F238E27FC236}">
                <a16:creationId xmlns:a16="http://schemas.microsoft.com/office/drawing/2014/main" id="{5603D1E1-5E1A-4636-B01D-00C8CDBC0780}"/>
              </a:ext>
            </a:extLst>
          </p:cNvPr>
          <p:cNvSpPr/>
          <p:nvPr/>
        </p:nvSpPr>
        <p:spPr>
          <a:xfrm>
            <a:off x="8571311" y="1886311"/>
            <a:ext cx="2325289"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quality</a:t>
            </a:r>
          </a:p>
        </p:txBody>
      </p:sp>
      <p:pic>
        <p:nvPicPr>
          <p:cNvPr id="7" name="Graphic 6">
            <a:extLst>
              <a:ext uri="{FF2B5EF4-FFF2-40B4-BE49-F238E27FC236}">
                <a16:creationId xmlns:a16="http://schemas.microsoft.com/office/drawing/2014/main" id="{C2CD9BBF-05D1-4B67-BBC8-3849C0C808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00" y="-1432091"/>
            <a:ext cx="1257300" cy="1257300"/>
          </a:xfrm>
          <a:prstGeom prst="rect">
            <a:avLst/>
          </a:prstGeom>
        </p:spPr>
      </p:pic>
      <p:pic>
        <p:nvPicPr>
          <p:cNvPr id="4" name="Graphic 3">
            <a:extLst>
              <a:ext uri="{FF2B5EF4-FFF2-40B4-BE49-F238E27FC236}">
                <a16:creationId xmlns:a16="http://schemas.microsoft.com/office/drawing/2014/main" id="{D9C183AA-4FC2-4A35-B15A-58787580E50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5222" y="-2639691"/>
            <a:ext cx="2154418" cy="2154418"/>
          </a:xfrm>
          <a:prstGeom prst="rect">
            <a:avLst/>
          </a:prstGeom>
        </p:spPr>
      </p:pic>
      <p:pic>
        <p:nvPicPr>
          <p:cNvPr id="5" name="Graphic 4">
            <a:extLst>
              <a:ext uri="{FF2B5EF4-FFF2-40B4-BE49-F238E27FC236}">
                <a16:creationId xmlns:a16="http://schemas.microsoft.com/office/drawing/2014/main" id="{2D7F32E3-77FE-4B9A-B044-3C565C644B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33500" y="2931847"/>
            <a:ext cx="2325289" cy="2325289"/>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4="http://schemas.microsoft.com/office/powerpoint/2010/main">
    <mc:Choice Requires="p14">
      <p:transition spd="slow" p14:dur="2000" advTm="13099"/>
    </mc:Choice>
    <mc:Fallback xmlns="">
      <p:transition spd="slow" advTm="130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childTnLst>
                          </p:cTn>
                        </p:par>
                        <p:par>
                          <p:cTn id="32" fill="hold">
                            <p:stCondLst>
                              <p:cond delay="750"/>
                            </p:stCondLst>
                            <p:childTnLst>
                              <p:par>
                                <p:cTn id="33" presetID="63" presetClass="path" presetSubtype="0" accel="50000" decel="50000" fill="hold" nodeType="afterEffect">
                                  <p:stCondLst>
                                    <p:cond delay="0"/>
                                  </p:stCondLst>
                                  <p:childTnLst>
                                    <p:animMotion origin="layout" path="M -2.08333E-7 -7.40741E-7 L 0.29479 0.00255 " pathEditMode="relative" rAng="0" ptsTypes="AA">
                                      <p:cBhvr>
                                        <p:cTn id="34" dur="500" fill="hold"/>
                                        <p:tgtEl>
                                          <p:spTgt spid="22"/>
                                        </p:tgtEl>
                                        <p:attrNameLst>
                                          <p:attrName>ppt_x</p:attrName>
                                          <p:attrName>ppt_y</p:attrName>
                                        </p:attrNameLst>
                                      </p:cBhvr>
                                      <p:rCtr x="14740"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s-ES"/>
              <a:t>Centralized data warehouse</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DDB1757-6386-48C6-B7C9-EE5758B223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377415" y="3941348"/>
            <a:ext cx="1338932" cy="1338932"/>
          </a:xfrm>
          <a:prstGeom prst="rect">
            <a:avLst/>
          </a:prstGeom>
          <a:ln>
            <a:noFill/>
          </a:ln>
        </p:spPr>
      </p:pic>
      <p:sp>
        <p:nvSpPr>
          <p:cNvPr id="14" name="TextBox 13">
            <a:extLst>
              <a:ext uri="{FF2B5EF4-FFF2-40B4-BE49-F238E27FC236}">
                <a16:creationId xmlns:a16="http://schemas.microsoft.com/office/drawing/2014/main" id="{34C70D90-3C70-4644-8869-BF950AC2B330}"/>
              </a:ext>
            </a:extLst>
          </p:cNvPr>
          <p:cNvSpPr txBox="1"/>
          <p:nvPr/>
        </p:nvSpPr>
        <p:spPr>
          <a:xfrm>
            <a:off x="2137735" y="1343645"/>
            <a:ext cx="3962400" cy="461665"/>
          </a:xfrm>
          <a:prstGeom prst="rect">
            <a:avLst/>
          </a:prstGeom>
          <a:noFill/>
        </p:spPr>
        <p:txBody>
          <a:bodyPr wrap="square" rtlCol="0">
            <a:spAutoFit/>
          </a:bodyPr>
          <a:lstStyle/>
          <a:p>
            <a:pPr algn="ctr">
              <a:buClr>
                <a:srgbClr val="008CCF"/>
              </a:buClr>
            </a:pPr>
            <a:r>
              <a:rPr lang="es-ES" sz="2400"/>
              <a:t>Direct entry</a:t>
            </a:r>
          </a:p>
        </p:txBody>
      </p:sp>
      <p:sp>
        <p:nvSpPr>
          <p:cNvPr id="15" name="TextBox 14">
            <a:extLst>
              <a:ext uri="{FF2B5EF4-FFF2-40B4-BE49-F238E27FC236}">
                <a16:creationId xmlns:a16="http://schemas.microsoft.com/office/drawing/2014/main" id="{5DED0F77-26F0-442F-AA25-4CAFDF331379}"/>
              </a:ext>
            </a:extLst>
          </p:cNvPr>
          <p:cNvSpPr txBox="1"/>
          <p:nvPr/>
        </p:nvSpPr>
        <p:spPr>
          <a:xfrm>
            <a:off x="6091865" y="1361273"/>
            <a:ext cx="3962400" cy="461665"/>
          </a:xfrm>
          <a:prstGeom prst="rect">
            <a:avLst/>
          </a:prstGeom>
          <a:noFill/>
        </p:spPr>
        <p:txBody>
          <a:bodyPr wrap="square" rtlCol="0">
            <a:spAutoFit/>
          </a:bodyPr>
          <a:lstStyle/>
          <a:p>
            <a:pPr algn="ctr">
              <a:buClr>
                <a:srgbClr val="008CCF"/>
              </a:buClr>
            </a:pPr>
            <a:r>
              <a:rPr lang="es-ES" sz="2400"/>
              <a:t>Other data sources</a:t>
            </a:r>
          </a:p>
        </p:txBody>
      </p:sp>
      <p:pic>
        <p:nvPicPr>
          <p:cNvPr id="16" name="Graphic 15">
            <a:extLst>
              <a:ext uri="{FF2B5EF4-FFF2-40B4-BE49-F238E27FC236}">
                <a16:creationId xmlns:a16="http://schemas.microsoft.com/office/drawing/2014/main" id="{BB9025F5-E9D4-497A-9DAD-EA51AB8B28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25793" y="3154144"/>
            <a:ext cx="751622" cy="940614"/>
          </a:xfrm>
          <a:prstGeom prst="rect">
            <a:avLst/>
          </a:prstGeom>
        </p:spPr>
      </p:pic>
      <p:pic>
        <p:nvPicPr>
          <p:cNvPr id="17" name="Picture 2">
            <a:extLst>
              <a:ext uri="{FF2B5EF4-FFF2-40B4-BE49-F238E27FC236}">
                <a16:creationId xmlns:a16="http://schemas.microsoft.com/office/drawing/2014/main" id="{B968047C-901F-4B2F-8BFD-0EFE6C4F5539}"/>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bwMode="auto">
          <a:xfrm>
            <a:off x="5131977" y="4535424"/>
            <a:ext cx="1729409" cy="52458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0236C5B3-C10A-4F1D-9837-733C34E12555}"/>
              </a:ext>
            </a:extLst>
          </p:cNvPr>
          <p:cNvGrpSpPr/>
          <p:nvPr/>
        </p:nvGrpSpPr>
        <p:grpSpPr>
          <a:xfrm>
            <a:off x="3545611" y="1785372"/>
            <a:ext cx="1170736" cy="1082390"/>
            <a:chOff x="4601414" y="2057318"/>
            <a:chExt cx="1170736" cy="1082390"/>
          </a:xfrm>
        </p:grpSpPr>
        <p:pic>
          <p:nvPicPr>
            <p:cNvPr id="13" name="Graphic 12" descr="Smart Phone with solid fill">
              <a:extLst>
                <a:ext uri="{FF2B5EF4-FFF2-40B4-BE49-F238E27FC236}">
                  <a16:creationId xmlns:a16="http://schemas.microsoft.com/office/drawing/2014/main" id="{46016442-8BEB-47B7-A063-4968363A85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22" name="Group 21">
              <a:extLst>
                <a:ext uri="{FF2B5EF4-FFF2-40B4-BE49-F238E27FC236}">
                  <a16:creationId xmlns:a16="http://schemas.microsoft.com/office/drawing/2014/main" id="{4883D1E5-9547-4698-870E-2FF00DE47EBE}"/>
                </a:ext>
              </a:extLst>
            </p:cNvPr>
            <p:cNvGrpSpPr/>
            <p:nvPr/>
          </p:nvGrpSpPr>
          <p:grpSpPr>
            <a:xfrm>
              <a:off x="4857750" y="2057318"/>
              <a:ext cx="914400" cy="914400"/>
              <a:chOff x="5823442" y="2365177"/>
              <a:chExt cx="914400" cy="914400"/>
            </a:xfrm>
          </p:grpSpPr>
          <p:pic>
            <p:nvPicPr>
              <p:cNvPr id="20" name="Graphic 19" descr="Speech with solid fill">
                <a:extLst>
                  <a:ext uri="{FF2B5EF4-FFF2-40B4-BE49-F238E27FC236}">
                    <a16:creationId xmlns:a16="http://schemas.microsoft.com/office/drawing/2014/main" id="{ABDB45E6-C13D-4E0B-9F23-565E097F18D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21" name="TextBox 20">
                <a:extLst>
                  <a:ext uri="{FF2B5EF4-FFF2-40B4-BE49-F238E27FC236}">
                    <a16:creationId xmlns:a16="http://schemas.microsoft.com/office/drawing/2014/main" id="{DA94E204-215F-4BFB-AB82-AFCBA1FB60A6}"/>
                  </a:ext>
                </a:extLst>
              </p:cNvPr>
              <p:cNvSpPr txBox="1"/>
              <p:nvPr/>
            </p:nvSpPr>
            <p:spPr>
              <a:xfrm>
                <a:off x="6016785" y="2591997"/>
                <a:ext cx="548640" cy="307777"/>
              </a:xfrm>
              <a:prstGeom prst="rect">
                <a:avLst/>
              </a:prstGeom>
              <a:noFill/>
            </p:spPr>
            <p:txBody>
              <a:bodyPr wrap="square" lIns="0" tIns="0" rIns="0" bIns="0" rtlCol="0">
                <a:spAutoFit/>
              </a:bodyPr>
              <a:lstStyle/>
              <a:p>
                <a:pPr algn="ctr">
                  <a:buClr>
                    <a:srgbClr val="008CCF"/>
                  </a:buClr>
                </a:pPr>
                <a:r>
                  <a:rPr lang="es-ES" sz="2000">
                    <a:solidFill>
                      <a:schemeClr val="bg1"/>
                    </a:solidFill>
                  </a:rPr>
                  <a:t>SMS</a:t>
                </a:r>
              </a:p>
            </p:txBody>
          </p:sp>
        </p:grpSp>
      </p:grpSp>
      <p:pic>
        <p:nvPicPr>
          <p:cNvPr id="2050" name="Picture 2">
            <a:extLst>
              <a:ext uri="{FF2B5EF4-FFF2-40B4-BE49-F238E27FC236}">
                <a16:creationId xmlns:a16="http://schemas.microsoft.com/office/drawing/2014/main" id="{00B4C0F1-C336-4D34-A971-E30BD56326D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037938"/>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041EA3C-C708-4158-9041-51E36A289FB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3311093"/>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781D071-E836-4AA5-8F9C-46FD2C7716B2}"/>
              </a:ext>
            </a:extLst>
          </p:cNvPr>
          <p:cNvGrpSpPr/>
          <p:nvPr/>
        </p:nvGrpSpPr>
        <p:grpSpPr>
          <a:xfrm>
            <a:off x="7660035" y="3984501"/>
            <a:ext cx="1155102" cy="1155102"/>
            <a:chOff x="10029238" y="2087225"/>
            <a:chExt cx="1155102" cy="1155102"/>
          </a:xfrm>
        </p:grpSpPr>
        <p:grpSp>
          <p:nvGrpSpPr>
            <p:cNvPr id="32" name="Group 31">
              <a:extLst>
                <a:ext uri="{FF2B5EF4-FFF2-40B4-BE49-F238E27FC236}">
                  <a16:creationId xmlns:a16="http://schemas.microsoft.com/office/drawing/2014/main" id="{5C5F1590-73C2-47C5-A5C9-B841CB238042}"/>
                </a:ext>
              </a:extLst>
            </p:cNvPr>
            <p:cNvGrpSpPr/>
            <p:nvPr/>
          </p:nvGrpSpPr>
          <p:grpSpPr>
            <a:xfrm>
              <a:off x="10029238" y="2087225"/>
              <a:ext cx="1155102" cy="1155102"/>
              <a:chOff x="9518949" y="5677714"/>
              <a:chExt cx="1155102" cy="1155102"/>
            </a:xfrm>
          </p:grpSpPr>
          <p:pic>
            <p:nvPicPr>
              <p:cNvPr id="31" name="Graphic 30" descr="Cloud with solid fill">
                <a:extLst>
                  <a:ext uri="{FF2B5EF4-FFF2-40B4-BE49-F238E27FC236}">
                    <a16:creationId xmlns:a16="http://schemas.microsoft.com/office/drawing/2014/main" id="{D80256CD-1560-4261-865F-40389FBECD6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34" name="TextBox 33">
                <a:extLst>
                  <a:ext uri="{FF2B5EF4-FFF2-40B4-BE49-F238E27FC236}">
                    <a16:creationId xmlns:a16="http://schemas.microsoft.com/office/drawing/2014/main" id="{BBD09B9D-A1B7-4601-9BF1-1DFD1DE85740}"/>
                  </a:ext>
                </a:extLst>
              </p:cNvPr>
              <p:cNvSpPr txBox="1"/>
              <p:nvPr/>
            </p:nvSpPr>
            <p:spPr>
              <a:xfrm>
                <a:off x="9794884" y="6142321"/>
                <a:ext cx="548640" cy="307777"/>
              </a:xfrm>
              <a:prstGeom prst="rect">
                <a:avLst/>
              </a:prstGeom>
              <a:noFill/>
            </p:spPr>
            <p:txBody>
              <a:bodyPr wrap="square" lIns="0" tIns="0" rIns="0" bIns="0" rtlCol="0">
                <a:spAutoFit/>
              </a:bodyPr>
              <a:lstStyle/>
              <a:p>
                <a:pPr algn="ctr">
                  <a:buClr>
                    <a:srgbClr val="008CCF"/>
                  </a:buClr>
                </a:pPr>
                <a:r>
                  <a:rPr lang="es-ES" sz="2000">
                    <a:solidFill>
                      <a:schemeClr val="bg1"/>
                    </a:solidFill>
                  </a:rPr>
                  <a:t>API</a:t>
                </a:r>
              </a:p>
            </p:txBody>
          </p:sp>
        </p:grpSp>
        <p:cxnSp>
          <p:nvCxnSpPr>
            <p:cNvPr id="35" name="Straight Connector 34">
              <a:extLst>
                <a:ext uri="{FF2B5EF4-FFF2-40B4-BE49-F238E27FC236}">
                  <a16:creationId xmlns:a16="http://schemas.microsoft.com/office/drawing/2014/main" id="{AE317449-B907-4855-8B80-DACA8C064F27}"/>
                </a:ext>
              </a:extLst>
            </p:cNvPr>
            <p:cNvCxnSpPr>
              <a:cxnSpLocks/>
            </p:cNvCxnSpPr>
            <p:nvPr/>
          </p:nvCxnSpPr>
          <p:spPr>
            <a:xfrm>
              <a:off x="10406768" y="2975045"/>
              <a:ext cx="0" cy="137160"/>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905170-330A-4253-9DC3-16494E1C73ED}"/>
                </a:ext>
              </a:extLst>
            </p:cNvPr>
            <p:cNvCxnSpPr>
              <a:cxnSpLocks/>
            </p:cNvCxnSpPr>
            <p:nvPr/>
          </p:nvCxnSpPr>
          <p:spPr>
            <a:xfrm>
              <a:off x="10589621" y="2975045"/>
              <a:ext cx="0" cy="217888"/>
            </a:xfrm>
            <a:prstGeom prst="line">
              <a:avLst/>
            </a:prstGeom>
            <a:ln w="22225" cap="rnd">
              <a:solidFill>
                <a:schemeClr val="accent1"/>
              </a:solidFill>
              <a:prstDash val="sysDot"/>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42282D5-2651-4016-8EE2-48CF896849DA}"/>
                </a:ext>
              </a:extLst>
            </p:cNvPr>
            <p:cNvCxnSpPr>
              <a:cxnSpLocks/>
            </p:cNvCxnSpPr>
            <p:nvPr/>
          </p:nvCxnSpPr>
          <p:spPr>
            <a:xfrm>
              <a:off x="10772474" y="2975045"/>
              <a:ext cx="0" cy="188005"/>
            </a:xfrm>
            <a:prstGeom prst="line">
              <a:avLst/>
            </a:prstGeom>
            <a:ln w="22225" cap="rnd">
              <a:solidFill>
                <a:schemeClr val="tx2"/>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45" name="Graphic 69" descr="Database with solid fill">
            <a:extLst>
              <a:ext uri="{FF2B5EF4-FFF2-40B4-BE49-F238E27FC236}">
                <a16:creationId xmlns:a16="http://schemas.microsoft.com/office/drawing/2014/main" id="{161C8AAE-9C60-41E8-AADC-9122C7842F4C}"/>
              </a:ext>
            </a:extLst>
          </p:cNvPr>
          <p:cNvGrpSpPr/>
          <p:nvPr/>
        </p:nvGrpSpPr>
        <p:grpSpPr>
          <a:xfrm>
            <a:off x="5488435" y="2835503"/>
            <a:ext cx="1227253" cy="1665557"/>
            <a:chOff x="3113880" y="2253301"/>
            <a:chExt cx="533400" cy="723900"/>
          </a:xfrm>
          <a:solidFill>
            <a:srgbClr val="276696"/>
          </a:solidFill>
        </p:grpSpPr>
        <p:sp>
          <p:nvSpPr>
            <p:cNvPr id="46" name="Freeform: Shape 45">
              <a:extLst>
                <a:ext uri="{FF2B5EF4-FFF2-40B4-BE49-F238E27FC236}">
                  <a16:creationId xmlns:a16="http://schemas.microsoft.com/office/drawing/2014/main" id="{23E7D6E0-58FB-4A19-B479-774E96712DB3}"/>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47" name="Freeform: Shape 46">
              <a:extLst>
                <a:ext uri="{FF2B5EF4-FFF2-40B4-BE49-F238E27FC236}">
                  <a16:creationId xmlns:a16="http://schemas.microsoft.com/office/drawing/2014/main" id="{AA0EE918-B8ED-4186-9071-2CC5185B7484}"/>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48" name="Freeform: Shape 47">
              <a:extLst>
                <a:ext uri="{FF2B5EF4-FFF2-40B4-BE49-F238E27FC236}">
                  <a16:creationId xmlns:a16="http://schemas.microsoft.com/office/drawing/2014/main" id="{9FB0E15D-228D-41A0-AB20-433E9A8C0BF4}"/>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49" name="Freeform: Shape 48">
              <a:extLst>
                <a:ext uri="{FF2B5EF4-FFF2-40B4-BE49-F238E27FC236}">
                  <a16:creationId xmlns:a16="http://schemas.microsoft.com/office/drawing/2014/main" id="{5C2DB4B7-07FF-4A19-8A68-BB54AFC7AC81}"/>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4="http://schemas.microsoft.com/office/powerpoint/2010/main">
    <mc:Choice Requires="p14">
      <p:transition spd="med" p14:dur="624" advTm="23133">
        <p:fade/>
      </p:transition>
    </mc:Choice>
    <mc:Fallback xmlns="">
      <p:transition spd="med" advTm="231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p:tgtEl>
                                          <p:spTgt spid="45"/>
                                        </p:tgtEl>
                                        <p:attrNameLst>
                                          <p:attrName>ppt_y</p:attrName>
                                        </p:attrNameLst>
                                      </p:cBhvr>
                                      <p:tavLst>
                                        <p:tav tm="0">
                                          <p:val>
                                            <p:strVal val="#ppt_y+#ppt_h*1.125000"/>
                                          </p:val>
                                        </p:tav>
                                        <p:tav tm="100000">
                                          <p:val>
                                            <p:strVal val="#ppt_y"/>
                                          </p:val>
                                        </p:tav>
                                      </p:tavLst>
                                    </p:anim>
                                    <p:animEffect transition="in" filter="wipe(up)">
                                      <p:cBhvr>
                                        <p:cTn id="8" dur="500"/>
                                        <p:tgtEl>
                                          <p:spTgt spid="45"/>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5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250" fill="hold"/>
                                        <p:tgtEl>
                                          <p:spTgt spid="11"/>
                                        </p:tgtEl>
                                        <p:attrNameLst>
                                          <p:attrName>ppt_w</p:attrName>
                                        </p:attrNameLst>
                                      </p:cBhvr>
                                      <p:tavLst>
                                        <p:tav tm="0">
                                          <p:val>
                                            <p:fltVal val="0"/>
                                          </p:val>
                                        </p:tav>
                                        <p:tav tm="100000">
                                          <p:val>
                                            <p:strVal val="#ppt_w"/>
                                          </p:val>
                                        </p:tav>
                                      </p:tavLst>
                                    </p:anim>
                                    <p:anim calcmode="lin" valueType="num">
                                      <p:cBhvr>
                                        <p:cTn id="19" dur="250" fill="hold"/>
                                        <p:tgtEl>
                                          <p:spTgt spid="11"/>
                                        </p:tgtEl>
                                        <p:attrNameLst>
                                          <p:attrName>ppt_h</p:attrName>
                                        </p:attrNameLst>
                                      </p:cBhvr>
                                      <p:tavLst>
                                        <p:tav tm="0">
                                          <p:val>
                                            <p:fltVal val="0"/>
                                          </p:val>
                                        </p:tav>
                                        <p:tav tm="100000">
                                          <p:val>
                                            <p:strVal val="#ppt_h"/>
                                          </p:val>
                                        </p:tav>
                                      </p:tavLst>
                                    </p:anim>
                                    <p:animEffect transition="in" filter="fade">
                                      <p:cBhvr>
                                        <p:cTn id="20" dur="25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250" fill="hold"/>
                                        <p:tgtEl>
                                          <p:spTgt spid="16"/>
                                        </p:tgtEl>
                                        <p:attrNameLst>
                                          <p:attrName>ppt_w</p:attrName>
                                        </p:attrNameLst>
                                      </p:cBhvr>
                                      <p:tavLst>
                                        <p:tav tm="0">
                                          <p:val>
                                            <p:fltVal val="0"/>
                                          </p:val>
                                        </p:tav>
                                        <p:tav tm="100000">
                                          <p:val>
                                            <p:strVal val="#ppt_w"/>
                                          </p:val>
                                        </p:tav>
                                      </p:tavLst>
                                    </p:anim>
                                    <p:anim calcmode="lin" valueType="num">
                                      <p:cBhvr>
                                        <p:cTn id="26" dur="250" fill="hold"/>
                                        <p:tgtEl>
                                          <p:spTgt spid="16"/>
                                        </p:tgtEl>
                                        <p:attrNameLst>
                                          <p:attrName>ppt_h</p:attrName>
                                        </p:attrNameLst>
                                      </p:cBhvr>
                                      <p:tavLst>
                                        <p:tav tm="0">
                                          <p:val>
                                            <p:fltVal val="0"/>
                                          </p:val>
                                        </p:tav>
                                        <p:tav tm="100000">
                                          <p:val>
                                            <p:strVal val="#ppt_h"/>
                                          </p:val>
                                        </p:tav>
                                      </p:tavLst>
                                    </p:anim>
                                    <p:animEffect transition="in" filter="fade">
                                      <p:cBhvr>
                                        <p:cTn id="27" dur="25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250" fill="hold"/>
                                        <p:tgtEl>
                                          <p:spTgt spid="23"/>
                                        </p:tgtEl>
                                        <p:attrNameLst>
                                          <p:attrName>ppt_w</p:attrName>
                                        </p:attrNameLst>
                                      </p:cBhvr>
                                      <p:tavLst>
                                        <p:tav tm="0">
                                          <p:val>
                                            <p:fltVal val="0"/>
                                          </p:val>
                                        </p:tav>
                                        <p:tav tm="100000">
                                          <p:val>
                                            <p:strVal val="#ppt_w"/>
                                          </p:val>
                                        </p:tav>
                                      </p:tavLst>
                                    </p:anim>
                                    <p:anim calcmode="lin" valueType="num">
                                      <p:cBhvr>
                                        <p:cTn id="33" dur="250" fill="hold"/>
                                        <p:tgtEl>
                                          <p:spTgt spid="23"/>
                                        </p:tgtEl>
                                        <p:attrNameLst>
                                          <p:attrName>ppt_h</p:attrName>
                                        </p:attrNameLst>
                                      </p:cBhvr>
                                      <p:tavLst>
                                        <p:tav tm="0">
                                          <p:val>
                                            <p:fltVal val="0"/>
                                          </p:val>
                                        </p:tav>
                                        <p:tav tm="100000">
                                          <p:val>
                                            <p:strVal val="#ppt_h"/>
                                          </p:val>
                                        </p:tav>
                                      </p:tavLst>
                                    </p:anim>
                                    <p:animEffect transition="in" filter="fade">
                                      <p:cBhvr>
                                        <p:cTn id="34" dur="25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2050"/>
                                        </p:tgtEl>
                                        <p:attrNameLst>
                                          <p:attrName>style.visibility</p:attrName>
                                        </p:attrNameLst>
                                      </p:cBhvr>
                                      <p:to>
                                        <p:strVal val="visible"/>
                                      </p:to>
                                    </p:set>
                                    <p:anim calcmode="lin" valueType="num">
                                      <p:cBhvr>
                                        <p:cTn id="44" dur="250" fill="hold"/>
                                        <p:tgtEl>
                                          <p:spTgt spid="2050"/>
                                        </p:tgtEl>
                                        <p:attrNameLst>
                                          <p:attrName>ppt_w</p:attrName>
                                        </p:attrNameLst>
                                      </p:cBhvr>
                                      <p:tavLst>
                                        <p:tav tm="0">
                                          <p:val>
                                            <p:fltVal val="0"/>
                                          </p:val>
                                        </p:tav>
                                        <p:tav tm="100000">
                                          <p:val>
                                            <p:strVal val="#ppt_w"/>
                                          </p:val>
                                        </p:tav>
                                      </p:tavLst>
                                    </p:anim>
                                    <p:anim calcmode="lin" valueType="num">
                                      <p:cBhvr>
                                        <p:cTn id="45" dur="250" fill="hold"/>
                                        <p:tgtEl>
                                          <p:spTgt spid="2050"/>
                                        </p:tgtEl>
                                        <p:attrNameLst>
                                          <p:attrName>ppt_h</p:attrName>
                                        </p:attrNameLst>
                                      </p:cBhvr>
                                      <p:tavLst>
                                        <p:tav tm="0">
                                          <p:val>
                                            <p:fltVal val="0"/>
                                          </p:val>
                                        </p:tav>
                                        <p:tav tm="100000">
                                          <p:val>
                                            <p:strVal val="#ppt_h"/>
                                          </p:val>
                                        </p:tav>
                                      </p:tavLst>
                                    </p:anim>
                                    <p:animEffect transition="in" filter="fade">
                                      <p:cBhvr>
                                        <p:cTn id="46" dur="250"/>
                                        <p:tgtEl>
                                          <p:spTgt spid="2050"/>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052"/>
                                        </p:tgtEl>
                                        <p:attrNameLst>
                                          <p:attrName>style.visibility</p:attrName>
                                        </p:attrNameLst>
                                      </p:cBhvr>
                                      <p:to>
                                        <p:strVal val="visible"/>
                                      </p:to>
                                    </p:set>
                                    <p:anim calcmode="lin" valueType="num">
                                      <p:cBhvr>
                                        <p:cTn id="51" dur="250" fill="hold"/>
                                        <p:tgtEl>
                                          <p:spTgt spid="2052"/>
                                        </p:tgtEl>
                                        <p:attrNameLst>
                                          <p:attrName>ppt_w</p:attrName>
                                        </p:attrNameLst>
                                      </p:cBhvr>
                                      <p:tavLst>
                                        <p:tav tm="0">
                                          <p:val>
                                            <p:fltVal val="0"/>
                                          </p:val>
                                        </p:tav>
                                        <p:tav tm="100000">
                                          <p:val>
                                            <p:strVal val="#ppt_w"/>
                                          </p:val>
                                        </p:tav>
                                      </p:tavLst>
                                    </p:anim>
                                    <p:anim calcmode="lin" valueType="num">
                                      <p:cBhvr>
                                        <p:cTn id="52" dur="250" fill="hold"/>
                                        <p:tgtEl>
                                          <p:spTgt spid="2052"/>
                                        </p:tgtEl>
                                        <p:attrNameLst>
                                          <p:attrName>ppt_h</p:attrName>
                                        </p:attrNameLst>
                                      </p:cBhvr>
                                      <p:tavLst>
                                        <p:tav tm="0">
                                          <p:val>
                                            <p:fltVal val="0"/>
                                          </p:val>
                                        </p:tav>
                                        <p:tav tm="100000">
                                          <p:val>
                                            <p:strVal val="#ppt_h"/>
                                          </p:val>
                                        </p:tav>
                                      </p:tavLst>
                                    </p:anim>
                                    <p:animEffect transition="in" filter="fade">
                                      <p:cBhvr>
                                        <p:cTn id="53" dur="250"/>
                                        <p:tgtEl>
                                          <p:spTgt spid="205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p:cTn id="58" dur="250" fill="hold"/>
                                        <p:tgtEl>
                                          <p:spTgt spid="42"/>
                                        </p:tgtEl>
                                        <p:attrNameLst>
                                          <p:attrName>ppt_w</p:attrName>
                                        </p:attrNameLst>
                                      </p:cBhvr>
                                      <p:tavLst>
                                        <p:tav tm="0">
                                          <p:val>
                                            <p:fltVal val="0"/>
                                          </p:val>
                                        </p:tav>
                                        <p:tav tm="100000">
                                          <p:val>
                                            <p:strVal val="#ppt_w"/>
                                          </p:val>
                                        </p:tav>
                                      </p:tavLst>
                                    </p:anim>
                                    <p:anim calcmode="lin" valueType="num">
                                      <p:cBhvr>
                                        <p:cTn id="59" dur="250" fill="hold"/>
                                        <p:tgtEl>
                                          <p:spTgt spid="42"/>
                                        </p:tgtEl>
                                        <p:attrNameLst>
                                          <p:attrName>ppt_h</p:attrName>
                                        </p:attrNameLst>
                                      </p:cBhvr>
                                      <p:tavLst>
                                        <p:tav tm="0">
                                          <p:val>
                                            <p:fltVal val="0"/>
                                          </p:val>
                                        </p:tav>
                                        <p:tav tm="100000">
                                          <p:val>
                                            <p:strVal val="#ppt_h"/>
                                          </p:val>
                                        </p:tav>
                                      </p:tavLst>
                                    </p:anim>
                                    <p:animEffect transition="in" filter="fade">
                                      <p:cBhvr>
                                        <p:cTn id="60" dur="25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43" presetClass="path" presetSubtype="0" accel="50000" decel="50000" fill="hold" nodeType="clickEffect">
                                  <p:stCondLst>
                                    <p:cond delay="0"/>
                                  </p:stCondLst>
                                  <p:childTnLst>
                                    <p:animMotion origin="layout" path="M 1.25E-6 2.59259E-6 L -0.07982 2.59259E-6 C -0.11563 2.59259E-6 -0.15964 -0.04746 -0.15964 -0.08588 L -0.15964 -0.17153 " pathEditMode="relative" rAng="0" ptsTypes="AAAA">
                                      <p:cBhvr>
                                        <p:cTn id="64" dur="500" fill="hold"/>
                                        <p:tgtEl>
                                          <p:spTgt spid="42"/>
                                        </p:tgtEl>
                                        <p:attrNameLst>
                                          <p:attrName>ppt_x</p:attrName>
                                          <p:attrName>ppt_y</p:attrName>
                                        </p:attrNameLst>
                                      </p:cBhvr>
                                      <p:rCtr x="-7982" y="-8588"/>
                                    </p:animMotion>
                                  </p:childTnLst>
                                </p:cTn>
                              </p:par>
                              <p:par>
                                <p:cTn id="65" presetID="35" presetClass="path" presetSubtype="0" accel="50000" decel="50000" fill="hold" nodeType="withEffect">
                                  <p:stCondLst>
                                    <p:cond delay="0"/>
                                  </p:stCondLst>
                                  <p:childTnLst>
                                    <p:animMotion origin="layout" path="M -2.70833E-6 -3.7037E-7 L -0.22708 -0.00278 " pathEditMode="relative" rAng="0" ptsTypes="AA">
                                      <p:cBhvr>
                                        <p:cTn id="66" dur="500" fill="hold"/>
                                        <p:tgtEl>
                                          <p:spTgt spid="2052"/>
                                        </p:tgtEl>
                                        <p:attrNameLst>
                                          <p:attrName>ppt_x</p:attrName>
                                          <p:attrName>ppt_y</p:attrName>
                                        </p:attrNameLst>
                                      </p:cBhvr>
                                      <p:rCtr x="-11354" y="-139"/>
                                    </p:animMotion>
                                  </p:childTnLst>
                                </p:cTn>
                              </p:par>
                              <p:par>
                                <p:cTn id="67" presetID="50" presetClass="path" presetSubtype="0" accel="50000" decel="50000" fill="hold" nodeType="withEffect">
                                  <p:stCondLst>
                                    <p:cond delay="0"/>
                                  </p:stCondLst>
                                  <p:childTnLst>
                                    <p:animMotion origin="layout" path="M 6.25E-7 -4.81481E-6 L -0.08659 -4.81481E-6 C -0.12539 -4.81481E-6 -0.17318 0.04028 -0.17318 0.07292 L -0.17318 0.14607 " pathEditMode="relative" rAng="0" ptsTypes="AAAA">
                                      <p:cBhvr>
                                        <p:cTn id="68" dur="500" fill="hold"/>
                                        <p:tgtEl>
                                          <p:spTgt spid="2050"/>
                                        </p:tgtEl>
                                        <p:attrNameLst>
                                          <p:attrName>ppt_x</p:attrName>
                                          <p:attrName>ppt_y</p:attrName>
                                        </p:attrNameLst>
                                      </p:cBhvr>
                                      <p:rCtr x="-8659" y="7292"/>
                                    </p:animMotion>
                                  </p:childTnLst>
                                </p:cTn>
                              </p:par>
                              <p:par>
                                <p:cTn id="69" presetID="43" presetClass="path" presetSubtype="0" accel="50000" decel="50000" fill="hold" nodeType="withEffect">
                                  <p:stCondLst>
                                    <p:cond delay="0"/>
                                  </p:stCondLst>
                                  <p:childTnLst>
                                    <p:animMotion origin="layout" path="M -1.04167E-6 -2.22222E-6 L 0.08425 -2.22222E-6 C 0.12188 -2.22222E-6 0.16849 -0.03981 0.16849 -0.07199 L 0.16849 -0.14375 " pathEditMode="relative" rAng="0" ptsTypes="AAAA">
                                      <p:cBhvr>
                                        <p:cTn id="70" dur="500" fill="hold"/>
                                        <p:tgtEl>
                                          <p:spTgt spid="11"/>
                                        </p:tgtEl>
                                        <p:attrNameLst>
                                          <p:attrName>ppt_x</p:attrName>
                                          <p:attrName>ppt_y</p:attrName>
                                        </p:attrNameLst>
                                      </p:cBhvr>
                                      <p:rCtr x="8424" y="-7199"/>
                                    </p:animMotion>
                                  </p:childTnLst>
                                </p:cTn>
                              </p:par>
                              <p:par>
                                <p:cTn id="71" presetID="63" presetClass="path" presetSubtype="0" accel="50000" decel="50000" fill="hold" nodeType="withEffect">
                                  <p:stCondLst>
                                    <p:cond delay="0"/>
                                  </p:stCondLst>
                                  <p:childTnLst>
                                    <p:animMotion origin="layout" path="M 0 0 L 0.25 0 E" pathEditMode="relative" ptsTypes="">
                                      <p:cBhvr>
                                        <p:cTn id="72" dur="500" fill="hold"/>
                                        <p:tgtEl>
                                          <p:spTgt spid="16"/>
                                        </p:tgtEl>
                                        <p:attrNameLst>
                                          <p:attrName>ppt_x</p:attrName>
                                          <p:attrName>ppt_y</p:attrName>
                                        </p:attrNameLst>
                                      </p:cBhvr>
                                    </p:animMotion>
                                  </p:childTnLst>
                                </p:cTn>
                              </p:par>
                              <p:par>
                                <p:cTn id="73" presetID="50" presetClass="path" presetSubtype="0" accel="50000" decel="50000" fill="hold" nodeType="withEffect">
                                  <p:stCondLst>
                                    <p:cond delay="0"/>
                                  </p:stCondLst>
                                  <p:childTnLst>
                                    <p:animMotion origin="layout" path="M -2.08333E-6 -3.7037E-7 L 0.08034 -3.7037E-7 C 0.11641 -3.7037E-7 0.16081 0.0581 0.16081 0.10556 L 0.16081 0.21111 " pathEditMode="relative" rAng="0" ptsTypes="AAAA">
                                      <p:cBhvr>
                                        <p:cTn id="74" dur="500" fill="hold"/>
                                        <p:tgtEl>
                                          <p:spTgt spid="23"/>
                                        </p:tgtEl>
                                        <p:attrNameLst>
                                          <p:attrName>ppt_x</p:attrName>
                                          <p:attrName>ppt_y</p:attrName>
                                        </p:attrNameLst>
                                      </p:cBhvr>
                                      <p:rCtr x="8034" y="10556"/>
                                    </p:animMotion>
                                  </p:childTnLst>
                                </p:cTn>
                              </p:par>
                            </p:childTnLst>
                          </p:cTn>
                        </p:par>
                        <p:par>
                          <p:cTn id="75" fill="hold">
                            <p:stCondLst>
                              <p:cond delay="500"/>
                            </p:stCondLst>
                            <p:childTnLst>
                              <p:par>
                                <p:cTn id="76" presetID="42" presetClass="exit" presetSubtype="0" fill="hold" nodeType="afterEffect">
                                  <p:stCondLst>
                                    <p:cond delay="0"/>
                                  </p:stCondLst>
                                  <p:childTnLst>
                                    <p:animEffect transition="out" filter="fade">
                                      <p:cBhvr>
                                        <p:cTn id="77" dur="250"/>
                                        <p:tgtEl>
                                          <p:spTgt spid="42"/>
                                        </p:tgtEl>
                                      </p:cBhvr>
                                    </p:animEffect>
                                    <p:anim calcmode="lin" valueType="num">
                                      <p:cBhvr>
                                        <p:cTn id="78" dur="250"/>
                                        <p:tgtEl>
                                          <p:spTgt spid="42"/>
                                        </p:tgtEl>
                                        <p:attrNameLst>
                                          <p:attrName>ppt_x</p:attrName>
                                        </p:attrNameLst>
                                      </p:cBhvr>
                                      <p:tavLst>
                                        <p:tav tm="0">
                                          <p:val>
                                            <p:strVal val="ppt_x"/>
                                          </p:val>
                                        </p:tav>
                                        <p:tav tm="100000">
                                          <p:val>
                                            <p:strVal val="ppt_x"/>
                                          </p:val>
                                        </p:tav>
                                      </p:tavLst>
                                    </p:anim>
                                    <p:anim calcmode="lin" valueType="num">
                                      <p:cBhvr>
                                        <p:cTn id="79" dur="250"/>
                                        <p:tgtEl>
                                          <p:spTgt spid="42"/>
                                        </p:tgtEl>
                                        <p:attrNameLst>
                                          <p:attrName>ppt_y</p:attrName>
                                        </p:attrNameLst>
                                      </p:cBhvr>
                                      <p:tavLst>
                                        <p:tav tm="0">
                                          <p:val>
                                            <p:strVal val="ppt_y"/>
                                          </p:val>
                                        </p:tav>
                                        <p:tav tm="100000">
                                          <p:val>
                                            <p:strVal val="ppt_y+.1"/>
                                          </p:val>
                                        </p:tav>
                                      </p:tavLst>
                                    </p:anim>
                                    <p:set>
                                      <p:cBhvr>
                                        <p:cTn id="80" dur="1" fill="hold">
                                          <p:stCondLst>
                                            <p:cond delay="249"/>
                                          </p:stCondLst>
                                        </p:cTn>
                                        <p:tgtEl>
                                          <p:spTgt spid="42"/>
                                        </p:tgtEl>
                                        <p:attrNameLst>
                                          <p:attrName>style.visibility</p:attrName>
                                        </p:attrNameLst>
                                      </p:cBhvr>
                                      <p:to>
                                        <p:strVal val="hidden"/>
                                      </p:to>
                                    </p:set>
                                  </p:childTnLst>
                                </p:cTn>
                              </p:par>
                              <p:par>
                                <p:cTn id="81" presetID="42" presetClass="exit" presetSubtype="0" fill="hold" nodeType="withEffect">
                                  <p:stCondLst>
                                    <p:cond delay="0"/>
                                  </p:stCondLst>
                                  <p:childTnLst>
                                    <p:animEffect transition="out" filter="fade">
                                      <p:cBhvr>
                                        <p:cTn id="82" dur="250"/>
                                        <p:tgtEl>
                                          <p:spTgt spid="2052"/>
                                        </p:tgtEl>
                                      </p:cBhvr>
                                    </p:animEffect>
                                    <p:anim calcmode="lin" valueType="num">
                                      <p:cBhvr>
                                        <p:cTn id="83" dur="250"/>
                                        <p:tgtEl>
                                          <p:spTgt spid="2052"/>
                                        </p:tgtEl>
                                        <p:attrNameLst>
                                          <p:attrName>ppt_x</p:attrName>
                                        </p:attrNameLst>
                                      </p:cBhvr>
                                      <p:tavLst>
                                        <p:tav tm="0">
                                          <p:val>
                                            <p:strVal val="ppt_x"/>
                                          </p:val>
                                        </p:tav>
                                        <p:tav tm="100000">
                                          <p:val>
                                            <p:strVal val="ppt_x"/>
                                          </p:val>
                                        </p:tav>
                                      </p:tavLst>
                                    </p:anim>
                                    <p:anim calcmode="lin" valueType="num">
                                      <p:cBhvr>
                                        <p:cTn id="84" dur="250"/>
                                        <p:tgtEl>
                                          <p:spTgt spid="2052"/>
                                        </p:tgtEl>
                                        <p:attrNameLst>
                                          <p:attrName>ppt_y</p:attrName>
                                        </p:attrNameLst>
                                      </p:cBhvr>
                                      <p:tavLst>
                                        <p:tav tm="0">
                                          <p:val>
                                            <p:strVal val="ppt_y"/>
                                          </p:val>
                                        </p:tav>
                                        <p:tav tm="100000">
                                          <p:val>
                                            <p:strVal val="ppt_y+.1"/>
                                          </p:val>
                                        </p:tav>
                                      </p:tavLst>
                                    </p:anim>
                                    <p:set>
                                      <p:cBhvr>
                                        <p:cTn id="85" dur="1" fill="hold">
                                          <p:stCondLst>
                                            <p:cond delay="249"/>
                                          </p:stCondLst>
                                        </p:cTn>
                                        <p:tgtEl>
                                          <p:spTgt spid="2052"/>
                                        </p:tgtEl>
                                        <p:attrNameLst>
                                          <p:attrName>style.visibility</p:attrName>
                                        </p:attrNameLst>
                                      </p:cBhvr>
                                      <p:to>
                                        <p:strVal val="hidden"/>
                                      </p:to>
                                    </p:set>
                                  </p:childTnLst>
                                </p:cTn>
                              </p:par>
                              <p:par>
                                <p:cTn id="86" presetID="42" presetClass="exit" presetSubtype="0" fill="hold" nodeType="withEffect">
                                  <p:stCondLst>
                                    <p:cond delay="0"/>
                                  </p:stCondLst>
                                  <p:childTnLst>
                                    <p:animEffect transition="out" filter="fade">
                                      <p:cBhvr>
                                        <p:cTn id="87" dur="250"/>
                                        <p:tgtEl>
                                          <p:spTgt spid="2050"/>
                                        </p:tgtEl>
                                      </p:cBhvr>
                                    </p:animEffect>
                                    <p:anim calcmode="lin" valueType="num">
                                      <p:cBhvr>
                                        <p:cTn id="88" dur="250"/>
                                        <p:tgtEl>
                                          <p:spTgt spid="2050"/>
                                        </p:tgtEl>
                                        <p:attrNameLst>
                                          <p:attrName>ppt_x</p:attrName>
                                        </p:attrNameLst>
                                      </p:cBhvr>
                                      <p:tavLst>
                                        <p:tav tm="0">
                                          <p:val>
                                            <p:strVal val="ppt_x"/>
                                          </p:val>
                                        </p:tav>
                                        <p:tav tm="100000">
                                          <p:val>
                                            <p:strVal val="ppt_x"/>
                                          </p:val>
                                        </p:tav>
                                      </p:tavLst>
                                    </p:anim>
                                    <p:anim calcmode="lin" valueType="num">
                                      <p:cBhvr>
                                        <p:cTn id="89" dur="250"/>
                                        <p:tgtEl>
                                          <p:spTgt spid="2050"/>
                                        </p:tgtEl>
                                        <p:attrNameLst>
                                          <p:attrName>ppt_y</p:attrName>
                                        </p:attrNameLst>
                                      </p:cBhvr>
                                      <p:tavLst>
                                        <p:tav tm="0">
                                          <p:val>
                                            <p:strVal val="ppt_y"/>
                                          </p:val>
                                        </p:tav>
                                        <p:tav tm="100000">
                                          <p:val>
                                            <p:strVal val="ppt_y+.1"/>
                                          </p:val>
                                        </p:tav>
                                      </p:tavLst>
                                    </p:anim>
                                    <p:set>
                                      <p:cBhvr>
                                        <p:cTn id="90" dur="1" fill="hold">
                                          <p:stCondLst>
                                            <p:cond delay="249"/>
                                          </p:stCondLst>
                                        </p:cTn>
                                        <p:tgtEl>
                                          <p:spTgt spid="2050"/>
                                        </p:tgtEl>
                                        <p:attrNameLst>
                                          <p:attrName>style.visibility</p:attrName>
                                        </p:attrNameLst>
                                      </p:cBhvr>
                                      <p:to>
                                        <p:strVal val="hidden"/>
                                      </p:to>
                                    </p:set>
                                  </p:childTnLst>
                                </p:cTn>
                              </p:par>
                              <p:par>
                                <p:cTn id="91" presetID="42" presetClass="exit" presetSubtype="0" fill="hold" nodeType="withEffect">
                                  <p:stCondLst>
                                    <p:cond delay="0"/>
                                  </p:stCondLst>
                                  <p:childTnLst>
                                    <p:animEffect transition="out" filter="fade">
                                      <p:cBhvr>
                                        <p:cTn id="92" dur="250"/>
                                        <p:tgtEl>
                                          <p:spTgt spid="11"/>
                                        </p:tgtEl>
                                      </p:cBhvr>
                                    </p:animEffect>
                                    <p:anim calcmode="lin" valueType="num">
                                      <p:cBhvr>
                                        <p:cTn id="93" dur="250"/>
                                        <p:tgtEl>
                                          <p:spTgt spid="11"/>
                                        </p:tgtEl>
                                        <p:attrNameLst>
                                          <p:attrName>ppt_x</p:attrName>
                                        </p:attrNameLst>
                                      </p:cBhvr>
                                      <p:tavLst>
                                        <p:tav tm="0">
                                          <p:val>
                                            <p:strVal val="ppt_x"/>
                                          </p:val>
                                        </p:tav>
                                        <p:tav tm="100000">
                                          <p:val>
                                            <p:strVal val="ppt_x"/>
                                          </p:val>
                                        </p:tav>
                                      </p:tavLst>
                                    </p:anim>
                                    <p:anim calcmode="lin" valueType="num">
                                      <p:cBhvr>
                                        <p:cTn id="94" dur="250"/>
                                        <p:tgtEl>
                                          <p:spTgt spid="11"/>
                                        </p:tgtEl>
                                        <p:attrNameLst>
                                          <p:attrName>ppt_y</p:attrName>
                                        </p:attrNameLst>
                                      </p:cBhvr>
                                      <p:tavLst>
                                        <p:tav tm="0">
                                          <p:val>
                                            <p:strVal val="ppt_y"/>
                                          </p:val>
                                        </p:tav>
                                        <p:tav tm="100000">
                                          <p:val>
                                            <p:strVal val="ppt_y+.1"/>
                                          </p:val>
                                        </p:tav>
                                      </p:tavLst>
                                    </p:anim>
                                    <p:set>
                                      <p:cBhvr>
                                        <p:cTn id="95" dur="1" fill="hold">
                                          <p:stCondLst>
                                            <p:cond delay="249"/>
                                          </p:stCondLst>
                                        </p:cTn>
                                        <p:tgtEl>
                                          <p:spTgt spid="11"/>
                                        </p:tgtEl>
                                        <p:attrNameLst>
                                          <p:attrName>style.visibility</p:attrName>
                                        </p:attrNameLst>
                                      </p:cBhvr>
                                      <p:to>
                                        <p:strVal val="hidden"/>
                                      </p:to>
                                    </p:set>
                                  </p:childTnLst>
                                </p:cTn>
                              </p:par>
                              <p:par>
                                <p:cTn id="96" presetID="42" presetClass="exit" presetSubtype="0" fill="hold" nodeType="withEffect">
                                  <p:stCondLst>
                                    <p:cond delay="0"/>
                                  </p:stCondLst>
                                  <p:childTnLst>
                                    <p:animEffect transition="out" filter="fade">
                                      <p:cBhvr>
                                        <p:cTn id="97" dur="250"/>
                                        <p:tgtEl>
                                          <p:spTgt spid="16"/>
                                        </p:tgtEl>
                                      </p:cBhvr>
                                    </p:animEffect>
                                    <p:anim calcmode="lin" valueType="num">
                                      <p:cBhvr>
                                        <p:cTn id="98" dur="250"/>
                                        <p:tgtEl>
                                          <p:spTgt spid="16"/>
                                        </p:tgtEl>
                                        <p:attrNameLst>
                                          <p:attrName>ppt_x</p:attrName>
                                        </p:attrNameLst>
                                      </p:cBhvr>
                                      <p:tavLst>
                                        <p:tav tm="0">
                                          <p:val>
                                            <p:strVal val="ppt_x"/>
                                          </p:val>
                                        </p:tav>
                                        <p:tav tm="100000">
                                          <p:val>
                                            <p:strVal val="ppt_x"/>
                                          </p:val>
                                        </p:tav>
                                      </p:tavLst>
                                    </p:anim>
                                    <p:anim calcmode="lin" valueType="num">
                                      <p:cBhvr>
                                        <p:cTn id="99" dur="250"/>
                                        <p:tgtEl>
                                          <p:spTgt spid="16"/>
                                        </p:tgtEl>
                                        <p:attrNameLst>
                                          <p:attrName>ppt_y</p:attrName>
                                        </p:attrNameLst>
                                      </p:cBhvr>
                                      <p:tavLst>
                                        <p:tav tm="0">
                                          <p:val>
                                            <p:strVal val="ppt_y"/>
                                          </p:val>
                                        </p:tav>
                                        <p:tav tm="100000">
                                          <p:val>
                                            <p:strVal val="ppt_y+.1"/>
                                          </p:val>
                                        </p:tav>
                                      </p:tavLst>
                                    </p:anim>
                                    <p:set>
                                      <p:cBhvr>
                                        <p:cTn id="100" dur="1" fill="hold">
                                          <p:stCondLst>
                                            <p:cond delay="249"/>
                                          </p:stCondLst>
                                        </p:cTn>
                                        <p:tgtEl>
                                          <p:spTgt spid="16"/>
                                        </p:tgtEl>
                                        <p:attrNameLst>
                                          <p:attrName>style.visibility</p:attrName>
                                        </p:attrNameLst>
                                      </p:cBhvr>
                                      <p:to>
                                        <p:strVal val="hidden"/>
                                      </p:to>
                                    </p:set>
                                  </p:childTnLst>
                                </p:cTn>
                              </p:par>
                              <p:par>
                                <p:cTn id="101" presetID="42" presetClass="exit" presetSubtype="0" fill="hold" nodeType="withEffect">
                                  <p:stCondLst>
                                    <p:cond delay="0"/>
                                  </p:stCondLst>
                                  <p:childTnLst>
                                    <p:animEffect transition="out" filter="fade">
                                      <p:cBhvr>
                                        <p:cTn id="102" dur="250"/>
                                        <p:tgtEl>
                                          <p:spTgt spid="23"/>
                                        </p:tgtEl>
                                      </p:cBhvr>
                                    </p:animEffect>
                                    <p:anim calcmode="lin" valueType="num">
                                      <p:cBhvr>
                                        <p:cTn id="103" dur="250"/>
                                        <p:tgtEl>
                                          <p:spTgt spid="23"/>
                                        </p:tgtEl>
                                        <p:attrNameLst>
                                          <p:attrName>ppt_x</p:attrName>
                                        </p:attrNameLst>
                                      </p:cBhvr>
                                      <p:tavLst>
                                        <p:tav tm="0">
                                          <p:val>
                                            <p:strVal val="ppt_x"/>
                                          </p:val>
                                        </p:tav>
                                        <p:tav tm="100000">
                                          <p:val>
                                            <p:strVal val="ppt_x"/>
                                          </p:val>
                                        </p:tav>
                                      </p:tavLst>
                                    </p:anim>
                                    <p:anim calcmode="lin" valueType="num">
                                      <p:cBhvr>
                                        <p:cTn id="104" dur="250"/>
                                        <p:tgtEl>
                                          <p:spTgt spid="23"/>
                                        </p:tgtEl>
                                        <p:attrNameLst>
                                          <p:attrName>ppt_y</p:attrName>
                                        </p:attrNameLst>
                                      </p:cBhvr>
                                      <p:tavLst>
                                        <p:tav tm="0">
                                          <p:val>
                                            <p:strVal val="ppt_y"/>
                                          </p:val>
                                        </p:tav>
                                        <p:tav tm="100000">
                                          <p:val>
                                            <p:strVal val="ppt_y+.1"/>
                                          </p:val>
                                        </p:tav>
                                      </p:tavLst>
                                    </p:anim>
                                    <p:set>
                                      <p:cBhvr>
                                        <p:cTn id="105" dur="1" fill="hold">
                                          <p:stCondLst>
                                            <p:cond delay="24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411E-B53A-491C-B0A3-96734F55565D}"/>
              </a:ext>
            </a:extLst>
          </p:cNvPr>
          <p:cNvSpPr>
            <a:spLocks noGrp="1"/>
          </p:cNvSpPr>
          <p:nvPr>
            <p:ph type="title"/>
          </p:nvPr>
        </p:nvSpPr>
        <p:spPr/>
        <p:txBody>
          <a:bodyPr/>
          <a:lstStyle/>
          <a:p>
            <a:r>
              <a:rPr lang="es-ES"/>
              <a:t>Categories of data in DHIS2</a:t>
            </a:r>
          </a:p>
        </p:txBody>
      </p:sp>
      <p:pic>
        <p:nvPicPr>
          <p:cNvPr id="3" name="Picture 2">
            <a:extLst>
              <a:ext uri="{FF2B5EF4-FFF2-40B4-BE49-F238E27FC236}">
                <a16:creationId xmlns:a16="http://schemas.microsoft.com/office/drawing/2014/main" id="{07A87513-490A-4D5C-B7DA-B682A245223F}"/>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4579863" y="4586284"/>
            <a:ext cx="2962656" cy="8986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CC8A87-4D7C-4551-81EF-35EF3B528542}"/>
              </a:ext>
            </a:extLst>
          </p:cNvPr>
          <p:cNvSpPr txBox="1"/>
          <p:nvPr/>
        </p:nvSpPr>
        <p:spPr>
          <a:xfrm>
            <a:off x="2667214" y="2500772"/>
            <a:ext cx="1714704" cy="769441"/>
          </a:xfrm>
          <a:prstGeom prst="rect">
            <a:avLst/>
          </a:prstGeom>
          <a:noFill/>
        </p:spPr>
        <p:txBody>
          <a:bodyPr wrap="square" rtlCol="0">
            <a:spAutoFit/>
          </a:bodyPr>
          <a:lstStyle/>
          <a:p>
            <a:pPr algn="ctr">
              <a:buClr>
                <a:srgbClr val="008CCF"/>
              </a:buClr>
            </a:pPr>
            <a:r>
              <a:rPr lang="es-ES" sz="4400">
                <a:solidFill>
                  <a:schemeClr val="tx2"/>
                </a:solidFill>
              </a:rPr>
              <a:t>123</a:t>
            </a:r>
          </a:p>
        </p:txBody>
      </p:sp>
      <p:sp>
        <p:nvSpPr>
          <p:cNvPr id="17" name="TextBox 16">
            <a:extLst>
              <a:ext uri="{FF2B5EF4-FFF2-40B4-BE49-F238E27FC236}">
                <a16:creationId xmlns:a16="http://schemas.microsoft.com/office/drawing/2014/main" id="{6C5CE653-3479-479B-B096-202E62F7DB1F}"/>
              </a:ext>
            </a:extLst>
          </p:cNvPr>
          <p:cNvSpPr txBox="1"/>
          <p:nvPr/>
        </p:nvSpPr>
        <p:spPr>
          <a:xfrm>
            <a:off x="2516906" y="3275449"/>
            <a:ext cx="2015320" cy="461665"/>
          </a:xfrm>
          <a:prstGeom prst="rect">
            <a:avLst/>
          </a:prstGeom>
          <a:noFill/>
        </p:spPr>
        <p:txBody>
          <a:bodyPr wrap="square" rtlCol="0">
            <a:spAutoFit/>
          </a:bodyPr>
          <a:lstStyle/>
          <a:p>
            <a:pPr algn="ctr">
              <a:buClr>
                <a:srgbClr val="008CCF"/>
              </a:buClr>
            </a:pPr>
            <a:r>
              <a:rPr lang="en-US" sz="2400"/>
              <a:t>Numerical</a:t>
            </a:r>
            <a:endParaRPr lang="es-ES" sz="2400"/>
          </a:p>
        </p:txBody>
      </p:sp>
      <p:grpSp>
        <p:nvGrpSpPr>
          <p:cNvPr id="10" name="Graphic 44" descr="Users with solid fill">
            <a:extLst>
              <a:ext uri="{FF2B5EF4-FFF2-40B4-BE49-F238E27FC236}">
                <a16:creationId xmlns:a16="http://schemas.microsoft.com/office/drawing/2014/main" id="{CA25325E-95DF-4D7A-A934-4D55C2EFA4F5}"/>
              </a:ext>
            </a:extLst>
          </p:cNvPr>
          <p:cNvGrpSpPr/>
          <p:nvPr/>
        </p:nvGrpSpPr>
        <p:grpSpPr>
          <a:xfrm>
            <a:off x="5397082" y="2402250"/>
            <a:ext cx="1427325" cy="890377"/>
            <a:chOff x="8518716" y="2660540"/>
            <a:chExt cx="800100" cy="499109"/>
          </a:xfrm>
          <a:solidFill>
            <a:srgbClr val="276696"/>
          </a:solidFill>
        </p:grpSpPr>
        <p:sp>
          <p:nvSpPr>
            <p:cNvPr id="11" name="Freeform: Shape 10">
              <a:extLst>
                <a:ext uri="{FF2B5EF4-FFF2-40B4-BE49-F238E27FC236}">
                  <a16:creationId xmlns:a16="http://schemas.microsoft.com/office/drawing/2014/main" id="{8CA977D0-3382-4E27-BD1D-9386951AB3ED}"/>
                </a:ext>
              </a:extLst>
            </p:cNvPr>
            <p:cNvSpPr/>
            <p:nvPr/>
          </p:nvSpPr>
          <p:spPr>
            <a:xfrm>
              <a:off x="86044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5CB1DC55-A109-4474-829D-85386CDD2D6D}"/>
                </a:ext>
              </a:extLst>
            </p:cNvPr>
            <p:cNvSpPr/>
            <p:nvPr/>
          </p:nvSpPr>
          <p:spPr>
            <a:xfrm>
              <a:off x="90616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44DE28E1-120B-4F07-95F4-AC168C9843A7}"/>
                </a:ext>
              </a:extLst>
            </p:cNvPr>
            <p:cNvSpPr/>
            <p:nvPr/>
          </p:nvSpPr>
          <p:spPr>
            <a:xfrm>
              <a:off x="8747316" y="298820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w="9525"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C4BB3A5D-581A-4B0E-9827-DE617FC351B9}"/>
                </a:ext>
              </a:extLst>
            </p:cNvPr>
            <p:cNvSpPr/>
            <p:nvPr/>
          </p:nvSpPr>
          <p:spPr>
            <a:xfrm>
              <a:off x="8833041" y="279389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9525"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8136F92A-9C93-408A-B458-740206808DD3}"/>
                </a:ext>
              </a:extLst>
            </p:cNvPr>
            <p:cNvSpPr/>
            <p:nvPr/>
          </p:nvSpPr>
          <p:spPr>
            <a:xfrm>
              <a:off x="9008301" y="285485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w="9525"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97DFE73B-0B21-48E6-9D4B-B2408A768B58}"/>
                </a:ext>
              </a:extLst>
            </p:cNvPr>
            <p:cNvSpPr/>
            <p:nvPr/>
          </p:nvSpPr>
          <p:spPr>
            <a:xfrm>
              <a:off x="8518716" y="285485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w="9525" cap="flat">
              <a:noFill/>
              <a:prstDash val="solid"/>
              <a:miter/>
            </a:ln>
          </p:spPr>
          <p:txBody>
            <a:bodyPr rtlCol="0" anchor="ctr"/>
            <a:lstStyle/>
            <a:p>
              <a:endParaRPr lang="es-ES"/>
            </a:p>
          </p:txBody>
        </p:sp>
      </p:grpSp>
      <p:sp>
        <p:nvSpPr>
          <p:cNvPr id="18" name="TextBox 17">
            <a:extLst>
              <a:ext uri="{FF2B5EF4-FFF2-40B4-BE49-F238E27FC236}">
                <a16:creationId xmlns:a16="http://schemas.microsoft.com/office/drawing/2014/main" id="{8CA5A421-4217-4DED-A865-4A52D00C634F}"/>
              </a:ext>
            </a:extLst>
          </p:cNvPr>
          <p:cNvSpPr txBox="1"/>
          <p:nvPr/>
        </p:nvSpPr>
        <p:spPr>
          <a:xfrm>
            <a:off x="4679877" y="3200293"/>
            <a:ext cx="2861734" cy="830997"/>
          </a:xfrm>
          <a:prstGeom prst="rect">
            <a:avLst/>
          </a:prstGeom>
          <a:noFill/>
        </p:spPr>
        <p:txBody>
          <a:bodyPr wrap="square" rtlCol="0">
            <a:spAutoFit/>
          </a:bodyPr>
          <a:lstStyle/>
          <a:p>
            <a:pPr algn="ctr">
              <a:buClr>
                <a:srgbClr val="008CCF"/>
              </a:buClr>
            </a:pPr>
            <a:r>
              <a:rPr lang="en-US" sz="2400"/>
              <a:t>Anonymous individualized </a:t>
            </a:r>
            <a:endParaRPr lang="es-ES" sz="2400"/>
          </a:p>
        </p:txBody>
      </p:sp>
      <p:pic>
        <p:nvPicPr>
          <p:cNvPr id="9" name="Graphic 8" descr="Employee badge with solid fill">
            <a:extLst>
              <a:ext uri="{FF2B5EF4-FFF2-40B4-BE49-F238E27FC236}">
                <a16:creationId xmlns:a16="http://schemas.microsoft.com/office/drawing/2014/main" id="{25991384-1DF9-4FEB-90CF-C12ECD4B45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60633" y="2179382"/>
            <a:ext cx="1143207" cy="1143207"/>
          </a:xfrm>
          <a:prstGeom prst="rect">
            <a:avLst/>
          </a:prstGeom>
        </p:spPr>
      </p:pic>
      <p:sp>
        <p:nvSpPr>
          <p:cNvPr id="19" name="TextBox 18">
            <a:extLst>
              <a:ext uri="{FF2B5EF4-FFF2-40B4-BE49-F238E27FC236}">
                <a16:creationId xmlns:a16="http://schemas.microsoft.com/office/drawing/2014/main" id="{DF15B617-CA3E-45E6-9A6C-7BA0E00B56EF}"/>
              </a:ext>
            </a:extLst>
          </p:cNvPr>
          <p:cNvSpPr txBox="1"/>
          <p:nvPr/>
        </p:nvSpPr>
        <p:spPr>
          <a:xfrm>
            <a:off x="7689263" y="3200293"/>
            <a:ext cx="2285946" cy="830997"/>
          </a:xfrm>
          <a:prstGeom prst="rect">
            <a:avLst/>
          </a:prstGeom>
          <a:noFill/>
        </p:spPr>
        <p:txBody>
          <a:bodyPr wrap="square" rtlCol="0">
            <a:spAutoFit/>
          </a:bodyPr>
          <a:lstStyle/>
          <a:p>
            <a:pPr algn="ctr">
              <a:buClr>
                <a:srgbClr val="008CCF"/>
              </a:buClr>
            </a:pPr>
            <a:r>
              <a:rPr lang="en-US" sz="2400"/>
              <a:t>Individual with identifiers</a:t>
            </a:r>
            <a:endParaRPr lang="es-ES" sz="2400"/>
          </a:p>
        </p:txBody>
      </p:sp>
      <p:sp>
        <p:nvSpPr>
          <p:cNvPr id="20" name="Rectangle: Rounded Corners 19">
            <a:extLst>
              <a:ext uri="{FF2B5EF4-FFF2-40B4-BE49-F238E27FC236}">
                <a16:creationId xmlns:a16="http://schemas.microsoft.com/office/drawing/2014/main" id="{0ACA45A4-592F-4582-90DB-17BC88AFDFCD}"/>
              </a:ext>
            </a:extLst>
          </p:cNvPr>
          <p:cNvSpPr/>
          <p:nvPr/>
        </p:nvSpPr>
        <p:spPr>
          <a:xfrm>
            <a:off x="4608789" y="1323547"/>
            <a:ext cx="2962656"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Models </a:t>
            </a:r>
          </a:p>
        </p:txBody>
      </p:sp>
    </p:spTree>
    <p:custDataLst>
      <p:tags r:id="rId1"/>
    </p:custDataLst>
    <p:extLst>
      <p:ext uri="{BB962C8B-B14F-4D97-AF65-F5344CB8AC3E}">
        <p14:creationId xmlns:p14="http://schemas.microsoft.com/office/powerpoint/2010/main" val="352953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581" advTm="31906">
        <p159:morph option="byObject"/>
      </p:transition>
    </mc:Choice>
    <mc:Fallback xmlns="">
      <p:transition spd="med" advTm="31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25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18" grpId="0"/>
      <p:bldP spid="19"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AC0D9-424B-4FAF-9816-A3B2537C2CEF}"/>
              </a:ext>
            </a:extLst>
          </p:cNvPr>
          <p:cNvSpPr>
            <a:spLocks noGrp="1"/>
          </p:cNvSpPr>
          <p:nvPr>
            <p:ph type="title"/>
          </p:nvPr>
        </p:nvSpPr>
        <p:spPr/>
        <p:txBody>
          <a:bodyPr/>
          <a:lstStyle/>
          <a:p>
            <a:r>
              <a:rPr lang="en-US"/>
              <a:t>Numerical or agregate data</a:t>
            </a:r>
            <a:endParaRPr lang="es-ES"/>
          </a:p>
        </p:txBody>
      </p:sp>
      <p:sp>
        <p:nvSpPr>
          <p:cNvPr id="7" name="TextBox 6">
            <a:extLst>
              <a:ext uri="{FF2B5EF4-FFF2-40B4-BE49-F238E27FC236}">
                <a16:creationId xmlns:a16="http://schemas.microsoft.com/office/drawing/2014/main" id="{EBC44D40-0CA6-4E06-93D4-D51F2B769F4B}"/>
              </a:ext>
            </a:extLst>
          </p:cNvPr>
          <p:cNvSpPr txBox="1"/>
          <p:nvPr/>
        </p:nvSpPr>
        <p:spPr>
          <a:xfrm>
            <a:off x="3271996" y="3158179"/>
            <a:ext cx="1714704" cy="1015663"/>
          </a:xfrm>
          <a:prstGeom prst="rect">
            <a:avLst/>
          </a:prstGeom>
          <a:noFill/>
        </p:spPr>
        <p:txBody>
          <a:bodyPr wrap="square" rtlCol="0">
            <a:spAutoFit/>
          </a:bodyPr>
          <a:lstStyle/>
          <a:p>
            <a:pPr algn="ctr">
              <a:buClr>
                <a:srgbClr val="008CCF"/>
              </a:buClr>
            </a:pPr>
            <a:r>
              <a:rPr lang="es-ES" sz="6000">
                <a:solidFill>
                  <a:schemeClr val="tx2"/>
                </a:solidFill>
              </a:rPr>
              <a:t>123</a:t>
            </a:r>
          </a:p>
        </p:txBody>
      </p:sp>
      <p:sp>
        <p:nvSpPr>
          <p:cNvPr id="10" name="TextBox 9">
            <a:extLst>
              <a:ext uri="{FF2B5EF4-FFF2-40B4-BE49-F238E27FC236}">
                <a16:creationId xmlns:a16="http://schemas.microsoft.com/office/drawing/2014/main" id="{C0940C07-AD8F-4280-BA04-20238BFE8A93}"/>
              </a:ext>
            </a:extLst>
          </p:cNvPr>
          <p:cNvSpPr txBox="1"/>
          <p:nvPr/>
        </p:nvSpPr>
        <p:spPr>
          <a:xfrm>
            <a:off x="3011915" y="4161810"/>
            <a:ext cx="2234866" cy="523220"/>
          </a:xfrm>
          <a:prstGeom prst="rect">
            <a:avLst/>
          </a:prstGeom>
          <a:noFill/>
        </p:spPr>
        <p:txBody>
          <a:bodyPr wrap="square" rtlCol="0">
            <a:spAutoFit/>
          </a:bodyPr>
          <a:lstStyle/>
          <a:p>
            <a:pPr algn="ctr">
              <a:buClr>
                <a:srgbClr val="008CCF"/>
              </a:buClr>
            </a:pPr>
            <a:r>
              <a:rPr lang="en-US" sz="2800"/>
              <a:t>Numerical</a:t>
            </a:r>
            <a:endParaRPr lang="es-ES" sz="2800"/>
          </a:p>
        </p:txBody>
      </p:sp>
      <p:pic>
        <p:nvPicPr>
          <p:cNvPr id="4" name="Graphic 3">
            <a:extLst>
              <a:ext uri="{FF2B5EF4-FFF2-40B4-BE49-F238E27FC236}">
                <a16:creationId xmlns:a16="http://schemas.microsoft.com/office/drawing/2014/main" id="{3D5CD859-3B2D-4CC1-858B-5D48C4103E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81325" y="2534570"/>
            <a:ext cx="3064042" cy="3064042"/>
          </a:xfrm>
          <a:prstGeom prst="rect">
            <a:avLst/>
          </a:prstGeom>
        </p:spPr>
      </p:pic>
      <p:sp>
        <p:nvSpPr>
          <p:cNvPr id="11" name="Rectangle: Rounded Corners 10">
            <a:extLst>
              <a:ext uri="{FF2B5EF4-FFF2-40B4-BE49-F238E27FC236}">
                <a16:creationId xmlns:a16="http://schemas.microsoft.com/office/drawing/2014/main" id="{E48FBA50-3463-436B-8935-F988A16A79B3}"/>
              </a:ext>
            </a:extLst>
          </p:cNvPr>
          <p:cNvSpPr/>
          <p:nvPr/>
        </p:nvSpPr>
        <p:spPr>
          <a:xfrm>
            <a:off x="6581325" y="1866900"/>
            <a:ext cx="2962656"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Data entry app </a:t>
            </a:r>
          </a:p>
        </p:txBody>
      </p:sp>
      <p:cxnSp>
        <p:nvCxnSpPr>
          <p:cNvPr id="12" name="Straight Arrow Connector 11">
            <a:extLst>
              <a:ext uri="{FF2B5EF4-FFF2-40B4-BE49-F238E27FC236}">
                <a16:creationId xmlns:a16="http://schemas.microsoft.com/office/drawing/2014/main" id="{D7C53A72-0440-4893-834E-68683FBCC6C7}"/>
              </a:ext>
            </a:extLst>
          </p:cNvPr>
          <p:cNvCxnSpPr/>
          <p:nvPr/>
        </p:nvCxnSpPr>
        <p:spPr>
          <a:xfrm>
            <a:off x="5720404" y="4271374"/>
            <a:ext cx="656774" cy="0"/>
          </a:xfrm>
          <a:prstGeom prst="straightConnector1">
            <a:avLst/>
          </a:prstGeom>
          <a:ln w="31750" cap="rnd">
            <a:solidFill>
              <a:srgbClr val="FF7330"/>
            </a:solidFill>
            <a:prstDash val="solid"/>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F2B678D-8D10-4E12-99A0-381A92969A0A}"/>
              </a:ext>
            </a:extLst>
          </p:cNvPr>
          <p:cNvSpPr/>
          <p:nvPr/>
        </p:nvSpPr>
        <p:spPr>
          <a:xfrm>
            <a:off x="2648020" y="1866900"/>
            <a:ext cx="2962656"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Aggregate</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10534">
        <p159:morph option="byObject"/>
      </p:transition>
    </mc:Choice>
    <mc:Fallback xmlns="">
      <p:transition advTm="105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8354B-2EE9-45FF-8E97-2A4B700F25E5}"/>
              </a:ext>
            </a:extLst>
          </p:cNvPr>
          <p:cNvSpPr>
            <a:spLocks noGrp="1"/>
          </p:cNvSpPr>
          <p:nvPr>
            <p:ph type="title"/>
          </p:nvPr>
        </p:nvSpPr>
        <p:spPr/>
        <p:txBody>
          <a:bodyPr/>
          <a:lstStyle/>
          <a:p>
            <a:r>
              <a:rPr lang="es-ES"/>
              <a:t>Example of aggregate data capture</a:t>
            </a:r>
          </a:p>
        </p:txBody>
      </p:sp>
      <p:pic>
        <p:nvPicPr>
          <p:cNvPr id="3" name="Graphic 2">
            <a:extLst>
              <a:ext uri="{FF2B5EF4-FFF2-40B4-BE49-F238E27FC236}">
                <a16:creationId xmlns:a16="http://schemas.microsoft.com/office/drawing/2014/main" id="{BF0C754F-E039-4AB7-B943-A8C1A321FBB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878" t="26599" r="15824" b="15227"/>
          <a:stretch/>
        </p:blipFill>
        <p:spPr>
          <a:xfrm>
            <a:off x="7760969" y="1866901"/>
            <a:ext cx="3135631" cy="2670810"/>
          </a:xfrm>
          <a:prstGeom prst="rect">
            <a:avLst/>
          </a:prstGeom>
        </p:spPr>
      </p:pic>
      <p:pic>
        <p:nvPicPr>
          <p:cNvPr id="4" name="Graphic 3">
            <a:extLst>
              <a:ext uri="{FF2B5EF4-FFF2-40B4-BE49-F238E27FC236}">
                <a16:creationId xmlns:a16="http://schemas.microsoft.com/office/drawing/2014/main" id="{B8E5C565-4CDD-4E22-9A02-1091FA7412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rot="16684626" flipV="1">
            <a:off x="4050140" y="2783440"/>
            <a:ext cx="1799795" cy="1799795"/>
          </a:xfrm>
          <a:prstGeom prst="rect">
            <a:avLst/>
          </a:prstGeom>
        </p:spPr>
      </p:pic>
      <p:sp>
        <p:nvSpPr>
          <p:cNvPr id="5" name="TextBox 4">
            <a:extLst>
              <a:ext uri="{FF2B5EF4-FFF2-40B4-BE49-F238E27FC236}">
                <a16:creationId xmlns:a16="http://schemas.microsoft.com/office/drawing/2014/main" id="{D7ED95E5-6726-43A9-8362-0A36892E1284}"/>
              </a:ext>
            </a:extLst>
          </p:cNvPr>
          <p:cNvSpPr txBox="1"/>
          <p:nvPr/>
        </p:nvSpPr>
        <p:spPr>
          <a:xfrm>
            <a:off x="3932626" y="2147196"/>
            <a:ext cx="3962401" cy="461665"/>
          </a:xfrm>
          <a:prstGeom prst="rect">
            <a:avLst/>
          </a:prstGeom>
          <a:noFill/>
        </p:spPr>
        <p:txBody>
          <a:bodyPr wrap="square" rtlCol="0">
            <a:spAutoFit/>
          </a:bodyPr>
          <a:lstStyle/>
          <a:p>
            <a:pPr algn="ctr">
              <a:buClr>
                <a:srgbClr val="008CCF"/>
              </a:buClr>
            </a:pPr>
            <a:r>
              <a:rPr lang="es-ES" sz="2400"/>
              <a:t>Immunization program</a:t>
            </a:r>
          </a:p>
        </p:txBody>
      </p:sp>
      <p:grpSp>
        <p:nvGrpSpPr>
          <p:cNvPr id="8" name="Graphic 6" descr="Clipboard Mixed with solid fill">
            <a:extLst>
              <a:ext uri="{FF2B5EF4-FFF2-40B4-BE49-F238E27FC236}">
                <a16:creationId xmlns:a16="http://schemas.microsoft.com/office/drawing/2014/main" id="{4F14E215-F995-492A-915B-4B9C6BDAA4D7}"/>
              </a:ext>
            </a:extLst>
          </p:cNvPr>
          <p:cNvGrpSpPr/>
          <p:nvPr/>
        </p:nvGrpSpPr>
        <p:grpSpPr>
          <a:xfrm>
            <a:off x="5483540" y="2637123"/>
            <a:ext cx="1913197" cy="1913197"/>
            <a:chOff x="3878003" y="2979960"/>
            <a:chExt cx="1311793" cy="1311793"/>
          </a:xfrm>
        </p:grpSpPr>
        <p:sp>
          <p:nvSpPr>
            <p:cNvPr id="9" name="Freeform: Shape 8">
              <a:extLst>
                <a:ext uri="{FF2B5EF4-FFF2-40B4-BE49-F238E27FC236}">
                  <a16:creationId xmlns:a16="http://schemas.microsoft.com/office/drawing/2014/main" id="{20C56231-0686-43A5-B428-8A9DFCFE70A1}"/>
                </a:ext>
              </a:extLst>
            </p:cNvPr>
            <p:cNvSpPr/>
            <p:nvPr/>
          </p:nvSpPr>
          <p:spPr>
            <a:xfrm>
              <a:off x="4110299" y="3089276"/>
              <a:ext cx="847199" cy="1093160"/>
            </a:xfrm>
            <a:custGeom>
              <a:avLst/>
              <a:gdLst>
                <a:gd name="connsiteX0" fmla="*/ 765213 w 847199"/>
                <a:gd name="connsiteY0" fmla="*/ 1011174 h 1093160"/>
                <a:gd name="connsiteX1" fmla="*/ 81987 w 847199"/>
                <a:gd name="connsiteY1" fmla="*/ 1011174 h 1093160"/>
                <a:gd name="connsiteX2" fmla="*/ 81987 w 847199"/>
                <a:gd name="connsiteY2" fmla="*/ 163974 h 1093160"/>
                <a:gd name="connsiteX3" fmla="*/ 232297 w 847199"/>
                <a:gd name="connsiteY3" fmla="*/ 163974 h 1093160"/>
                <a:gd name="connsiteX4" fmla="*/ 232297 w 847199"/>
                <a:gd name="connsiteY4" fmla="*/ 245961 h 1093160"/>
                <a:gd name="connsiteX5" fmla="*/ 614903 w 847199"/>
                <a:gd name="connsiteY5" fmla="*/ 245961 h 1093160"/>
                <a:gd name="connsiteX6" fmla="*/ 614903 w 847199"/>
                <a:gd name="connsiteY6" fmla="*/ 163974 h 1093160"/>
                <a:gd name="connsiteX7" fmla="*/ 765213 w 847199"/>
                <a:gd name="connsiteY7" fmla="*/ 163974 h 1093160"/>
                <a:gd name="connsiteX8" fmla="*/ 423600 w 847199"/>
                <a:gd name="connsiteY8" fmla="*/ 54658 h 1093160"/>
                <a:gd name="connsiteX9" fmla="*/ 464593 w 847199"/>
                <a:gd name="connsiteY9" fmla="*/ 95652 h 1093160"/>
                <a:gd name="connsiteX10" fmla="*/ 423600 w 847199"/>
                <a:gd name="connsiteY10" fmla="*/ 136645 h 1093160"/>
                <a:gd name="connsiteX11" fmla="*/ 382606 w 847199"/>
                <a:gd name="connsiteY11" fmla="*/ 95652 h 1093160"/>
                <a:gd name="connsiteX12" fmla="*/ 422250 w 847199"/>
                <a:gd name="connsiteY12" fmla="*/ 54658 h 1093160"/>
                <a:gd name="connsiteX13" fmla="*/ 423600 w 847199"/>
                <a:gd name="connsiteY13" fmla="*/ 54658 h 1093160"/>
                <a:gd name="connsiteX14" fmla="*/ 792542 w 847199"/>
                <a:gd name="connsiteY14" fmla="*/ 81987 h 1093160"/>
                <a:gd name="connsiteX15" fmla="*/ 560245 w 847199"/>
                <a:gd name="connsiteY15" fmla="*/ 81987 h 1093160"/>
                <a:gd name="connsiteX16" fmla="*/ 560245 w 847199"/>
                <a:gd name="connsiteY16" fmla="*/ 54658 h 1093160"/>
                <a:gd name="connsiteX17" fmla="*/ 505587 w 847199"/>
                <a:gd name="connsiteY17" fmla="*/ 0 h 1093160"/>
                <a:gd name="connsiteX18" fmla="*/ 341613 w 847199"/>
                <a:gd name="connsiteY18" fmla="*/ 0 h 1093160"/>
                <a:gd name="connsiteX19" fmla="*/ 286955 w 847199"/>
                <a:gd name="connsiteY19" fmla="*/ 54658 h 1093160"/>
                <a:gd name="connsiteX20" fmla="*/ 286955 w 847199"/>
                <a:gd name="connsiteY20" fmla="*/ 81987 h 1093160"/>
                <a:gd name="connsiteX21" fmla="*/ 54658 w 847199"/>
                <a:gd name="connsiteY21" fmla="*/ 81987 h 1093160"/>
                <a:gd name="connsiteX22" fmla="*/ 0 w 847199"/>
                <a:gd name="connsiteY22" fmla="*/ 136645 h 1093160"/>
                <a:gd name="connsiteX23" fmla="*/ 0 w 847199"/>
                <a:gd name="connsiteY23" fmla="*/ 1038503 h 1093160"/>
                <a:gd name="connsiteX24" fmla="*/ 54658 w 847199"/>
                <a:gd name="connsiteY24" fmla="*/ 1093161 h 1093160"/>
                <a:gd name="connsiteX25" fmla="*/ 792542 w 847199"/>
                <a:gd name="connsiteY25" fmla="*/ 1093161 h 1093160"/>
                <a:gd name="connsiteX26" fmla="*/ 847200 w 847199"/>
                <a:gd name="connsiteY26" fmla="*/ 1038503 h 1093160"/>
                <a:gd name="connsiteX27" fmla="*/ 847200 w 847199"/>
                <a:gd name="connsiteY27" fmla="*/ 136645 h 1093160"/>
                <a:gd name="connsiteX28" fmla="*/ 792542 w 847199"/>
                <a:gd name="connsiteY28" fmla="*/ 81987 h 10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7199" h="1093160">
                  <a:moveTo>
                    <a:pt x="765213" y="1011174"/>
                  </a:moveTo>
                  <a:lnTo>
                    <a:pt x="81987" y="1011174"/>
                  </a:lnTo>
                  <a:lnTo>
                    <a:pt x="81987" y="163974"/>
                  </a:lnTo>
                  <a:lnTo>
                    <a:pt x="232297" y="163974"/>
                  </a:lnTo>
                  <a:lnTo>
                    <a:pt x="232297" y="245961"/>
                  </a:lnTo>
                  <a:lnTo>
                    <a:pt x="614903" y="245961"/>
                  </a:lnTo>
                  <a:lnTo>
                    <a:pt x="614903" y="163974"/>
                  </a:lnTo>
                  <a:lnTo>
                    <a:pt x="765213" y="163974"/>
                  </a:lnTo>
                  <a:close/>
                  <a:moveTo>
                    <a:pt x="423600" y="54658"/>
                  </a:moveTo>
                  <a:cubicBezTo>
                    <a:pt x="446241" y="54658"/>
                    <a:pt x="464593" y="73011"/>
                    <a:pt x="464593" y="95652"/>
                  </a:cubicBezTo>
                  <a:cubicBezTo>
                    <a:pt x="464593" y="118292"/>
                    <a:pt x="446241" y="136645"/>
                    <a:pt x="423600" y="136645"/>
                  </a:cubicBezTo>
                  <a:cubicBezTo>
                    <a:pt x="400959" y="136645"/>
                    <a:pt x="382606" y="118292"/>
                    <a:pt x="382606" y="95652"/>
                  </a:cubicBezTo>
                  <a:cubicBezTo>
                    <a:pt x="382233" y="73384"/>
                    <a:pt x="399982" y="55031"/>
                    <a:pt x="422250" y="54658"/>
                  </a:cubicBezTo>
                  <a:cubicBezTo>
                    <a:pt x="422699" y="54650"/>
                    <a:pt x="423150" y="54650"/>
                    <a:pt x="423600" y="54658"/>
                  </a:cubicBezTo>
                  <a:close/>
                  <a:moveTo>
                    <a:pt x="792542" y="81987"/>
                  </a:moveTo>
                  <a:lnTo>
                    <a:pt x="560245" y="81987"/>
                  </a:lnTo>
                  <a:lnTo>
                    <a:pt x="560245" y="54658"/>
                  </a:lnTo>
                  <a:cubicBezTo>
                    <a:pt x="560245" y="24471"/>
                    <a:pt x="535773" y="0"/>
                    <a:pt x="505587" y="0"/>
                  </a:cubicBezTo>
                  <a:lnTo>
                    <a:pt x="341613" y="0"/>
                  </a:lnTo>
                  <a:cubicBezTo>
                    <a:pt x="311427" y="0"/>
                    <a:pt x="286955" y="24471"/>
                    <a:pt x="286955" y="54658"/>
                  </a:cubicBezTo>
                  <a:lnTo>
                    <a:pt x="286955" y="81987"/>
                  </a:lnTo>
                  <a:lnTo>
                    <a:pt x="54658" y="81987"/>
                  </a:lnTo>
                  <a:cubicBezTo>
                    <a:pt x="24472" y="81987"/>
                    <a:pt x="0" y="106459"/>
                    <a:pt x="0" y="136645"/>
                  </a:cubicBezTo>
                  <a:lnTo>
                    <a:pt x="0" y="1038503"/>
                  </a:lnTo>
                  <a:cubicBezTo>
                    <a:pt x="0" y="1068689"/>
                    <a:pt x="24472" y="1093161"/>
                    <a:pt x="54658" y="1093161"/>
                  </a:cubicBezTo>
                  <a:lnTo>
                    <a:pt x="792542" y="1093161"/>
                  </a:lnTo>
                  <a:cubicBezTo>
                    <a:pt x="822728" y="1093161"/>
                    <a:pt x="847200" y="1068689"/>
                    <a:pt x="847200" y="1038503"/>
                  </a:cubicBezTo>
                  <a:lnTo>
                    <a:pt x="847200" y="136645"/>
                  </a:lnTo>
                  <a:cubicBezTo>
                    <a:pt x="847200" y="106459"/>
                    <a:pt x="822728" y="81987"/>
                    <a:pt x="792542" y="81987"/>
                  </a:cubicBezTo>
                  <a:close/>
                </a:path>
              </a:pathLst>
            </a:custGeom>
            <a:solidFill>
              <a:srgbClr val="093371"/>
            </a:solidFill>
            <a:ln w="13593"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99417DBA-7782-4BE0-8415-CCA941CE84D7}"/>
                </a:ext>
              </a:extLst>
            </p:cNvPr>
            <p:cNvSpPr/>
            <p:nvPr/>
          </p:nvSpPr>
          <p:spPr>
            <a:xfrm>
              <a:off x="4300769" y="3730674"/>
              <a:ext cx="138312" cy="138312"/>
            </a:xfrm>
            <a:custGeom>
              <a:avLst/>
              <a:gdLst>
                <a:gd name="connsiteX0" fmla="*/ 138312 w 138312"/>
                <a:gd name="connsiteY0" fmla="*/ 28996 h 138312"/>
                <a:gd name="connsiteX1" fmla="*/ 109316 w 138312"/>
                <a:gd name="connsiteY1" fmla="*/ 0 h 138312"/>
                <a:gd name="connsiteX2" fmla="*/ 69156 w 138312"/>
                <a:gd name="connsiteY2" fmla="*/ 40174 h 138312"/>
                <a:gd name="connsiteX3" fmla="*/ 28996 w 138312"/>
                <a:gd name="connsiteY3" fmla="*/ 0 h 138312"/>
                <a:gd name="connsiteX4" fmla="*/ 0 w 138312"/>
                <a:gd name="connsiteY4" fmla="*/ 28996 h 138312"/>
                <a:gd name="connsiteX5" fmla="*/ 40174 w 138312"/>
                <a:gd name="connsiteY5" fmla="*/ 69156 h 138312"/>
                <a:gd name="connsiteX6" fmla="*/ 0 w 138312"/>
                <a:gd name="connsiteY6" fmla="*/ 109316 h 138312"/>
                <a:gd name="connsiteX7" fmla="*/ 28996 w 138312"/>
                <a:gd name="connsiteY7" fmla="*/ 138312 h 138312"/>
                <a:gd name="connsiteX8" fmla="*/ 69156 w 138312"/>
                <a:gd name="connsiteY8" fmla="*/ 98139 h 138312"/>
                <a:gd name="connsiteX9" fmla="*/ 109316 w 138312"/>
                <a:gd name="connsiteY9" fmla="*/ 138312 h 138312"/>
                <a:gd name="connsiteX10" fmla="*/ 138312 w 138312"/>
                <a:gd name="connsiteY10" fmla="*/ 109316 h 138312"/>
                <a:gd name="connsiteX11" fmla="*/ 98139 w 138312"/>
                <a:gd name="connsiteY11" fmla="*/ 69156 h 138312"/>
                <a:gd name="connsiteX12" fmla="*/ 138312 w 138312"/>
                <a:gd name="connsiteY12" fmla="*/ 28996 h 13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12" h="138312">
                  <a:moveTo>
                    <a:pt x="138312" y="28996"/>
                  </a:moveTo>
                  <a:lnTo>
                    <a:pt x="109316" y="0"/>
                  </a:lnTo>
                  <a:lnTo>
                    <a:pt x="69156" y="40174"/>
                  </a:lnTo>
                  <a:lnTo>
                    <a:pt x="28996" y="0"/>
                  </a:lnTo>
                  <a:lnTo>
                    <a:pt x="0" y="28996"/>
                  </a:lnTo>
                  <a:lnTo>
                    <a:pt x="40174" y="69156"/>
                  </a:lnTo>
                  <a:lnTo>
                    <a:pt x="0" y="109316"/>
                  </a:lnTo>
                  <a:lnTo>
                    <a:pt x="28996" y="138312"/>
                  </a:lnTo>
                  <a:lnTo>
                    <a:pt x="69156" y="98139"/>
                  </a:lnTo>
                  <a:lnTo>
                    <a:pt x="109316" y="138312"/>
                  </a:lnTo>
                  <a:lnTo>
                    <a:pt x="138312" y="109316"/>
                  </a:lnTo>
                  <a:lnTo>
                    <a:pt x="98139" y="69156"/>
                  </a:lnTo>
                  <a:lnTo>
                    <a:pt x="138312" y="28996"/>
                  </a:lnTo>
                  <a:close/>
                </a:path>
              </a:pathLst>
            </a:custGeom>
            <a:solidFill>
              <a:srgbClr val="093371"/>
            </a:solidFill>
            <a:ln w="13593"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BFD407DD-9B94-4415-8404-0C1540A3B4C3}"/>
                </a:ext>
              </a:extLst>
            </p:cNvPr>
            <p:cNvSpPr/>
            <p:nvPr/>
          </p:nvSpPr>
          <p:spPr>
            <a:xfrm>
              <a:off x="4300769" y="3894648"/>
              <a:ext cx="138312" cy="138312"/>
            </a:xfrm>
            <a:custGeom>
              <a:avLst/>
              <a:gdLst>
                <a:gd name="connsiteX0" fmla="*/ 109316 w 138312"/>
                <a:gd name="connsiteY0" fmla="*/ 0 h 138312"/>
                <a:gd name="connsiteX1" fmla="*/ 69156 w 138312"/>
                <a:gd name="connsiteY1" fmla="*/ 40174 h 138312"/>
                <a:gd name="connsiteX2" fmla="*/ 28996 w 138312"/>
                <a:gd name="connsiteY2" fmla="*/ 0 h 138312"/>
                <a:gd name="connsiteX3" fmla="*/ 0 w 138312"/>
                <a:gd name="connsiteY3" fmla="*/ 28996 h 138312"/>
                <a:gd name="connsiteX4" fmla="*/ 40174 w 138312"/>
                <a:gd name="connsiteY4" fmla="*/ 69156 h 138312"/>
                <a:gd name="connsiteX5" fmla="*/ 0 w 138312"/>
                <a:gd name="connsiteY5" fmla="*/ 109316 h 138312"/>
                <a:gd name="connsiteX6" fmla="*/ 28996 w 138312"/>
                <a:gd name="connsiteY6" fmla="*/ 138312 h 138312"/>
                <a:gd name="connsiteX7" fmla="*/ 69156 w 138312"/>
                <a:gd name="connsiteY7" fmla="*/ 98139 h 138312"/>
                <a:gd name="connsiteX8" fmla="*/ 109316 w 138312"/>
                <a:gd name="connsiteY8" fmla="*/ 138312 h 138312"/>
                <a:gd name="connsiteX9" fmla="*/ 138312 w 138312"/>
                <a:gd name="connsiteY9" fmla="*/ 109316 h 138312"/>
                <a:gd name="connsiteX10" fmla="*/ 98139 w 138312"/>
                <a:gd name="connsiteY10" fmla="*/ 69156 h 138312"/>
                <a:gd name="connsiteX11" fmla="*/ 138312 w 138312"/>
                <a:gd name="connsiteY11" fmla="*/ 28996 h 138312"/>
                <a:gd name="connsiteX12" fmla="*/ 109316 w 138312"/>
                <a:gd name="connsiteY12" fmla="*/ 0 h 13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12" h="138312">
                  <a:moveTo>
                    <a:pt x="109316" y="0"/>
                  </a:moveTo>
                  <a:lnTo>
                    <a:pt x="69156" y="40174"/>
                  </a:lnTo>
                  <a:lnTo>
                    <a:pt x="28996" y="0"/>
                  </a:lnTo>
                  <a:lnTo>
                    <a:pt x="0" y="28996"/>
                  </a:lnTo>
                  <a:lnTo>
                    <a:pt x="40174" y="69156"/>
                  </a:lnTo>
                  <a:lnTo>
                    <a:pt x="0" y="109316"/>
                  </a:lnTo>
                  <a:lnTo>
                    <a:pt x="28996" y="138312"/>
                  </a:lnTo>
                  <a:lnTo>
                    <a:pt x="69156" y="98139"/>
                  </a:lnTo>
                  <a:lnTo>
                    <a:pt x="109316" y="138312"/>
                  </a:lnTo>
                  <a:lnTo>
                    <a:pt x="138312" y="109316"/>
                  </a:lnTo>
                  <a:lnTo>
                    <a:pt x="98139" y="69156"/>
                  </a:lnTo>
                  <a:lnTo>
                    <a:pt x="138312" y="28996"/>
                  </a:lnTo>
                  <a:lnTo>
                    <a:pt x="109316" y="0"/>
                  </a:lnTo>
                  <a:close/>
                </a:path>
              </a:pathLst>
            </a:custGeom>
            <a:solidFill>
              <a:srgbClr val="093371"/>
            </a:solidFill>
            <a:ln w="13593"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F2389CC5-A89C-4856-90A9-60D108C77058}"/>
                </a:ext>
              </a:extLst>
            </p:cNvPr>
            <p:cNvSpPr/>
            <p:nvPr/>
          </p:nvSpPr>
          <p:spPr>
            <a:xfrm>
              <a:off x="4561228" y="3772501"/>
              <a:ext cx="232296" cy="54658"/>
            </a:xfrm>
            <a:custGeom>
              <a:avLst/>
              <a:gdLst>
                <a:gd name="connsiteX0" fmla="*/ 0 w 232296"/>
                <a:gd name="connsiteY0" fmla="*/ 0 h 54658"/>
                <a:gd name="connsiteX1" fmla="*/ 232297 w 232296"/>
                <a:gd name="connsiteY1" fmla="*/ 0 h 54658"/>
                <a:gd name="connsiteX2" fmla="*/ 232297 w 232296"/>
                <a:gd name="connsiteY2" fmla="*/ 54658 h 54658"/>
                <a:gd name="connsiteX3" fmla="*/ 0 w 232296"/>
                <a:gd name="connsiteY3" fmla="*/ 54658 h 54658"/>
              </a:gdLst>
              <a:ahLst/>
              <a:cxnLst>
                <a:cxn ang="0">
                  <a:pos x="connsiteX0" y="connsiteY0"/>
                </a:cxn>
                <a:cxn ang="0">
                  <a:pos x="connsiteX1" y="connsiteY1"/>
                </a:cxn>
                <a:cxn ang="0">
                  <a:pos x="connsiteX2" y="connsiteY2"/>
                </a:cxn>
                <a:cxn ang="0">
                  <a:pos x="connsiteX3" y="connsiteY3"/>
                </a:cxn>
              </a:cxnLst>
              <a:rect l="l" t="t" r="r" b="b"/>
              <a:pathLst>
                <a:path w="232296" h="54658">
                  <a:moveTo>
                    <a:pt x="0" y="0"/>
                  </a:moveTo>
                  <a:lnTo>
                    <a:pt x="232297" y="0"/>
                  </a:lnTo>
                  <a:lnTo>
                    <a:pt x="232297" y="54658"/>
                  </a:lnTo>
                  <a:lnTo>
                    <a:pt x="0" y="54658"/>
                  </a:lnTo>
                  <a:close/>
                </a:path>
              </a:pathLst>
            </a:custGeom>
            <a:solidFill>
              <a:srgbClr val="093371"/>
            </a:solidFill>
            <a:ln w="13593"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A99D6DB2-639A-4C92-A676-0E1326D9D95E}"/>
                </a:ext>
              </a:extLst>
            </p:cNvPr>
            <p:cNvSpPr/>
            <p:nvPr/>
          </p:nvSpPr>
          <p:spPr>
            <a:xfrm>
              <a:off x="4561228" y="3936475"/>
              <a:ext cx="232296" cy="54658"/>
            </a:xfrm>
            <a:custGeom>
              <a:avLst/>
              <a:gdLst>
                <a:gd name="connsiteX0" fmla="*/ 0 w 232296"/>
                <a:gd name="connsiteY0" fmla="*/ 0 h 54658"/>
                <a:gd name="connsiteX1" fmla="*/ 232297 w 232296"/>
                <a:gd name="connsiteY1" fmla="*/ 0 h 54658"/>
                <a:gd name="connsiteX2" fmla="*/ 232297 w 232296"/>
                <a:gd name="connsiteY2" fmla="*/ 54658 h 54658"/>
                <a:gd name="connsiteX3" fmla="*/ 0 w 232296"/>
                <a:gd name="connsiteY3" fmla="*/ 54658 h 54658"/>
              </a:gdLst>
              <a:ahLst/>
              <a:cxnLst>
                <a:cxn ang="0">
                  <a:pos x="connsiteX0" y="connsiteY0"/>
                </a:cxn>
                <a:cxn ang="0">
                  <a:pos x="connsiteX1" y="connsiteY1"/>
                </a:cxn>
                <a:cxn ang="0">
                  <a:pos x="connsiteX2" y="connsiteY2"/>
                </a:cxn>
                <a:cxn ang="0">
                  <a:pos x="connsiteX3" y="connsiteY3"/>
                </a:cxn>
              </a:cxnLst>
              <a:rect l="l" t="t" r="r" b="b"/>
              <a:pathLst>
                <a:path w="232296" h="54658">
                  <a:moveTo>
                    <a:pt x="0" y="0"/>
                  </a:moveTo>
                  <a:lnTo>
                    <a:pt x="232297" y="0"/>
                  </a:lnTo>
                  <a:lnTo>
                    <a:pt x="232297" y="54658"/>
                  </a:lnTo>
                  <a:lnTo>
                    <a:pt x="0" y="54658"/>
                  </a:lnTo>
                  <a:close/>
                </a:path>
              </a:pathLst>
            </a:custGeom>
            <a:solidFill>
              <a:srgbClr val="093371"/>
            </a:solidFill>
            <a:ln w="13593"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2B1E342A-1031-4A0B-A081-B1C9DB86E0B6}"/>
                </a:ext>
              </a:extLst>
            </p:cNvPr>
            <p:cNvSpPr/>
            <p:nvPr/>
          </p:nvSpPr>
          <p:spPr>
            <a:xfrm>
              <a:off x="4561228" y="3444553"/>
              <a:ext cx="232296" cy="54658"/>
            </a:xfrm>
            <a:custGeom>
              <a:avLst/>
              <a:gdLst>
                <a:gd name="connsiteX0" fmla="*/ 0 w 232296"/>
                <a:gd name="connsiteY0" fmla="*/ 0 h 54658"/>
                <a:gd name="connsiteX1" fmla="*/ 232297 w 232296"/>
                <a:gd name="connsiteY1" fmla="*/ 0 h 54658"/>
                <a:gd name="connsiteX2" fmla="*/ 232297 w 232296"/>
                <a:gd name="connsiteY2" fmla="*/ 54658 h 54658"/>
                <a:gd name="connsiteX3" fmla="*/ 0 w 232296"/>
                <a:gd name="connsiteY3" fmla="*/ 54658 h 54658"/>
              </a:gdLst>
              <a:ahLst/>
              <a:cxnLst>
                <a:cxn ang="0">
                  <a:pos x="connsiteX0" y="connsiteY0"/>
                </a:cxn>
                <a:cxn ang="0">
                  <a:pos x="connsiteX1" y="connsiteY1"/>
                </a:cxn>
                <a:cxn ang="0">
                  <a:pos x="connsiteX2" y="connsiteY2"/>
                </a:cxn>
                <a:cxn ang="0">
                  <a:pos x="connsiteX3" y="connsiteY3"/>
                </a:cxn>
              </a:cxnLst>
              <a:rect l="l" t="t" r="r" b="b"/>
              <a:pathLst>
                <a:path w="232296" h="54658">
                  <a:moveTo>
                    <a:pt x="0" y="0"/>
                  </a:moveTo>
                  <a:lnTo>
                    <a:pt x="232297" y="0"/>
                  </a:lnTo>
                  <a:lnTo>
                    <a:pt x="232297" y="54658"/>
                  </a:lnTo>
                  <a:lnTo>
                    <a:pt x="0" y="54658"/>
                  </a:lnTo>
                  <a:close/>
                </a:path>
              </a:pathLst>
            </a:custGeom>
            <a:solidFill>
              <a:srgbClr val="093371"/>
            </a:solidFill>
            <a:ln w="13593"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92FEEB89-B41B-402D-B5B0-226BA4F0EF90}"/>
                </a:ext>
              </a:extLst>
            </p:cNvPr>
            <p:cNvSpPr/>
            <p:nvPr/>
          </p:nvSpPr>
          <p:spPr>
            <a:xfrm>
              <a:off x="4561228" y="3608527"/>
              <a:ext cx="232296" cy="54658"/>
            </a:xfrm>
            <a:custGeom>
              <a:avLst/>
              <a:gdLst>
                <a:gd name="connsiteX0" fmla="*/ 0 w 232296"/>
                <a:gd name="connsiteY0" fmla="*/ 0 h 54658"/>
                <a:gd name="connsiteX1" fmla="*/ 232297 w 232296"/>
                <a:gd name="connsiteY1" fmla="*/ 0 h 54658"/>
                <a:gd name="connsiteX2" fmla="*/ 232297 w 232296"/>
                <a:gd name="connsiteY2" fmla="*/ 54658 h 54658"/>
                <a:gd name="connsiteX3" fmla="*/ 0 w 232296"/>
                <a:gd name="connsiteY3" fmla="*/ 54658 h 54658"/>
              </a:gdLst>
              <a:ahLst/>
              <a:cxnLst>
                <a:cxn ang="0">
                  <a:pos x="connsiteX0" y="connsiteY0"/>
                </a:cxn>
                <a:cxn ang="0">
                  <a:pos x="connsiteX1" y="connsiteY1"/>
                </a:cxn>
                <a:cxn ang="0">
                  <a:pos x="connsiteX2" y="connsiteY2"/>
                </a:cxn>
                <a:cxn ang="0">
                  <a:pos x="connsiteX3" y="connsiteY3"/>
                </a:cxn>
              </a:cxnLst>
              <a:rect l="l" t="t" r="r" b="b"/>
              <a:pathLst>
                <a:path w="232296" h="54658">
                  <a:moveTo>
                    <a:pt x="0" y="0"/>
                  </a:moveTo>
                  <a:lnTo>
                    <a:pt x="232297" y="0"/>
                  </a:lnTo>
                  <a:lnTo>
                    <a:pt x="232297" y="54658"/>
                  </a:lnTo>
                  <a:lnTo>
                    <a:pt x="0" y="54658"/>
                  </a:lnTo>
                  <a:close/>
                </a:path>
              </a:pathLst>
            </a:custGeom>
            <a:solidFill>
              <a:srgbClr val="093371"/>
            </a:solidFill>
            <a:ln w="13593"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EFC5C685-359F-40DC-9DFB-7204A99355D3}"/>
                </a:ext>
              </a:extLst>
            </p:cNvPr>
            <p:cNvSpPr/>
            <p:nvPr/>
          </p:nvSpPr>
          <p:spPr>
            <a:xfrm>
              <a:off x="4283934" y="3385891"/>
              <a:ext cx="182913" cy="147385"/>
            </a:xfrm>
            <a:custGeom>
              <a:avLst/>
              <a:gdLst>
                <a:gd name="connsiteX0" fmla="*/ 0 w 182913"/>
                <a:gd name="connsiteY0" fmla="*/ 83258 h 147385"/>
                <a:gd name="connsiteX1" fmla="*/ 28600 w 182913"/>
                <a:gd name="connsiteY1" fmla="*/ 54658 h 147385"/>
                <a:gd name="connsiteX2" fmla="*/ 64128 w 182913"/>
                <a:gd name="connsiteY2" fmla="*/ 90186 h 147385"/>
                <a:gd name="connsiteX3" fmla="*/ 154313 w 182913"/>
                <a:gd name="connsiteY3" fmla="*/ 0 h 147385"/>
                <a:gd name="connsiteX4" fmla="*/ 182913 w 182913"/>
                <a:gd name="connsiteY4" fmla="*/ 28600 h 147385"/>
                <a:gd name="connsiteX5" fmla="*/ 64128 w 182913"/>
                <a:gd name="connsiteY5" fmla="*/ 147385 h 147385"/>
                <a:gd name="connsiteX6" fmla="*/ 0 w 182913"/>
                <a:gd name="connsiteY6" fmla="*/ 83258 h 14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13" h="147385">
                  <a:moveTo>
                    <a:pt x="0" y="83258"/>
                  </a:moveTo>
                  <a:lnTo>
                    <a:pt x="28600" y="54658"/>
                  </a:lnTo>
                  <a:lnTo>
                    <a:pt x="64128" y="90186"/>
                  </a:lnTo>
                  <a:lnTo>
                    <a:pt x="154313" y="0"/>
                  </a:lnTo>
                  <a:lnTo>
                    <a:pt x="182913" y="28600"/>
                  </a:lnTo>
                  <a:lnTo>
                    <a:pt x="64128" y="147385"/>
                  </a:lnTo>
                  <a:lnTo>
                    <a:pt x="0" y="83258"/>
                  </a:lnTo>
                  <a:close/>
                </a:path>
              </a:pathLst>
            </a:custGeom>
            <a:solidFill>
              <a:schemeClr val="accent1"/>
            </a:solidFill>
            <a:ln w="13593"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6D9C8938-5746-4773-B88D-8732638CAA8D}"/>
                </a:ext>
              </a:extLst>
            </p:cNvPr>
            <p:cNvSpPr/>
            <p:nvPr/>
          </p:nvSpPr>
          <p:spPr>
            <a:xfrm>
              <a:off x="4283934" y="3549865"/>
              <a:ext cx="182913" cy="147385"/>
            </a:xfrm>
            <a:custGeom>
              <a:avLst/>
              <a:gdLst>
                <a:gd name="connsiteX0" fmla="*/ 0 w 182913"/>
                <a:gd name="connsiteY0" fmla="*/ 83258 h 147385"/>
                <a:gd name="connsiteX1" fmla="*/ 28600 w 182913"/>
                <a:gd name="connsiteY1" fmla="*/ 54658 h 147385"/>
                <a:gd name="connsiteX2" fmla="*/ 64128 w 182913"/>
                <a:gd name="connsiteY2" fmla="*/ 90186 h 147385"/>
                <a:gd name="connsiteX3" fmla="*/ 154313 w 182913"/>
                <a:gd name="connsiteY3" fmla="*/ 0 h 147385"/>
                <a:gd name="connsiteX4" fmla="*/ 182913 w 182913"/>
                <a:gd name="connsiteY4" fmla="*/ 28600 h 147385"/>
                <a:gd name="connsiteX5" fmla="*/ 64128 w 182913"/>
                <a:gd name="connsiteY5" fmla="*/ 147385 h 147385"/>
                <a:gd name="connsiteX6" fmla="*/ 0 w 182913"/>
                <a:gd name="connsiteY6" fmla="*/ 83258 h 14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13" h="147385">
                  <a:moveTo>
                    <a:pt x="0" y="83258"/>
                  </a:moveTo>
                  <a:lnTo>
                    <a:pt x="28600" y="54658"/>
                  </a:lnTo>
                  <a:lnTo>
                    <a:pt x="64128" y="90186"/>
                  </a:lnTo>
                  <a:lnTo>
                    <a:pt x="154313" y="0"/>
                  </a:lnTo>
                  <a:lnTo>
                    <a:pt x="182913" y="28600"/>
                  </a:lnTo>
                  <a:lnTo>
                    <a:pt x="64128" y="147385"/>
                  </a:lnTo>
                  <a:lnTo>
                    <a:pt x="0" y="83258"/>
                  </a:lnTo>
                  <a:close/>
                </a:path>
              </a:pathLst>
            </a:custGeom>
            <a:solidFill>
              <a:schemeClr val="accent1"/>
            </a:solidFill>
            <a:ln w="13593" cap="flat">
              <a:noFill/>
              <a:prstDash val="solid"/>
              <a:miter/>
            </a:ln>
          </p:spPr>
          <p:txBody>
            <a:bodyPr rtlCol="0" anchor="ctr"/>
            <a:lstStyle/>
            <a:p>
              <a:endParaRPr lang="es-ES"/>
            </a:p>
          </p:txBody>
        </p:sp>
      </p:grpSp>
      <p:grpSp>
        <p:nvGrpSpPr>
          <p:cNvPr id="28" name="Group 27">
            <a:extLst>
              <a:ext uri="{FF2B5EF4-FFF2-40B4-BE49-F238E27FC236}">
                <a16:creationId xmlns:a16="http://schemas.microsoft.com/office/drawing/2014/main" id="{90A8EA3B-09D2-4CAB-89F1-5D46B76872E8}"/>
              </a:ext>
            </a:extLst>
          </p:cNvPr>
          <p:cNvGrpSpPr/>
          <p:nvPr/>
        </p:nvGrpSpPr>
        <p:grpSpPr>
          <a:xfrm>
            <a:off x="1741042" y="2941260"/>
            <a:ext cx="1504950" cy="1304925"/>
            <a:chOff x="1741042" y="2941260"/>
            <a:chExt cx="1504950" cy="1304925"/>
          </a:xfrm>
        </p:grpSpPr>
        <p:pic>
          <p:nvPicPr>
            <p:cNvPr id="24" name="Graphic 23">
              <a:extLst>
                <a:ext uri="{FF2B5EF4-FFF2-40B4-BE49-F238E27FC236}">
                  <a16:creationId xmlns:a16="http://schemas.microsoft.com/office/drawing/2014/main" id="{7DFDE757-1C44-4D0E-BDC5-45A5FB1B84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41042" y="3030720"/>
              <a:ext cx="752475" cy="1209675"/>
            </a:xfrm>
            <a:prstGeom prst="rect">
              <a:avLst/>
            </a:prstGeom>
          </p:spPr>
        </p:pic>
        <p:pic>
          <p:nvPicPr>
            <p:cNvPr id="26" name="Graphic 25">
              <a:extLst>
                <a:ext uri="{FF2B5EF4-FFF2-40B4-BE49-F238E27FC236}">
                  <a16:creationId xmlns:a16="http://schemas.microsoft.com/office/drawing/2014/main" id="{47A7A979-EBA5-4203-BD82-AF22BB1A9D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93517" y="2941260"/>
              <a:ext cx="752475" cy="1304925"/>
            </a:xfrm>
            <a:prstGeom prst="rect">
              <a:avLst/>
            </a:prstGeom>
          </p:spPr>
        </p:pic>
      </p:grpSp>
      <p:sp>
        <p:nvSpPr>
          <p:cNvPr id="27" name="TextBox 26">
            <a:extLst>
              <a:ext uri="{FF2B5EF4-FFF2-40B4-BE49-F238E27FC236}">
                <a16:creationId xmlns:a16="http://schemas.microsoft.com/office/drawing/2014/main" id="{DC874C0B-3DC4-46E3-B1B6-8747A61A1D4C}"/>
              </a:ext>
            </a:extLst>
          </p:cNvPr>
          <p:cNvSpPr txBox="1"/>
          <p:nvPr/>
        </p:nvSpPr>
        <p:spPr>
          <a:xfrm>
            <a:off x="1741042" y="2040672"/>
            <a:ext cx="1504950" cy="1015663"/>
          </a:xfrm>
          <a:prstGeom prst="rect">
            <a:avLst/>
          </a:prstGeom>
          <a:noFill/>
        </p:spPr>
        <p:txBody>
          <a:bodyPr wrap="square" rtlCol="0">
            <a:spAutoFit/>
          </a:bodyPr>
          <a:lstStyle/>
          <a:p>
            <a:pPr algn="ctr">
              <a:buClr>
                <a:srgbClr val="008CCF"/>
              </a:buClr>
            </a:pPr>
            <a:r>
              <a:rPr lang="es-ES" sz="6000">
                <a:solidFill>
                  <a:schemeClr val="accent1"/>
                </a:solidFill>
              </a:rPr>
              <a:t>10</a:t>
            </a:r>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spd="slow" p14:dur="2000" advTm="15504"/>
    </mc:Choice>
    <mc:Fallback xmlns="">
      <p:transition spd="slow" advTm="155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8354B-2EE9-45FF-8E97-2A4B700F25E5}"/>
              </a:ext>
            </a:extLst>
          </p:cNvPr>
          <p:cNvSpPr>
            <a:spLocks noGrp="1"/>
          </p:cNvSpPr>
          <p:nvPr>
            <p:ph type="title"/>
          </p:nvPr>
        </p:nvSpPr>
        <p:spPr/>
        <p:txBody>
          <a:bodyPr/>
          <a:lstStyle/>
          <a:p>
            <a:r>
              <a:rPr lang="es-ES"/>
              <a:t>Example of aggregate data capture</a:t>
            </a:r>
          </a:p>
        </p:txBody>
      </p:sp>
      <p:pic>
        <p:nvPicPr>
          <p:cNvPr id="3" name="Graphic 2">
            <a:extLst>
              <a:ext uri="{FF2B5EF4-FFF2-40B4-BE49-F238E27FC236}">
                <a16:creationId xmlns:a16="http://schemas.microsoft.com/office/drawing/2014/main" id="{BF0C754F-E039-4AB7-B943-A8C1A321FBB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878" t="26599" r="15824" b="15227"/>
          <a:stretch/>
        </p:blipFill>
        <p:spPr>
          <a:xfrm>
            <a:off x="7760969" y="1569721"/>
            <a:ext cx="3135631" cy="2670810"/>
          </a:xfrm>
          <a:prstGeom prst="rect">
            <a:avLst/>
          </a:prstGeom>
        </p:spPr>
      </p:pic>
      <p:pic>
        <p:nvPicPr>
          <p:cNvPr id="4" name="Graphic 3">
            <a:extLst>
              <a:ext uri="{FF2B5EF4-FFF2-40B4-BE49-F238E27FC236}">
                <a16:creationId xmlns:a16="http://schemas.microsoft.com/office/drawing/2014/main" id="{B8E5C565-4CDD-4E22-9A02-1091FA7412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rot="16684626" flipV="1">
            <a:off x="4050140" y="2486260"/>
            <a:ext cx="1799795" cy="1799795"/>
          </a:xfrm>
          <a:prstGeom prst="rect">
            <a:avLst/>
          </a:prstGeom>
        </p:spPr>
      </p:pic>
      <p:sp>
        <p:nvSpPr>
          <p:cNvPr id="5" name="TextBox 4">
            <a:extLst>
              <a:ext uri="{FF2B5EF4-FFF2-40B4-BE49-F238E27FC236}">
                <a16:creationId xmlns:a16="http://schemas.microsoft.com/office/drawing/2014/main" id="{D7ED95E5-6726-43A9-8362-0A36892E1284}"/>
              </a:ext>
            </a:extLst>
          </p:cNvPr>
          <p:cNvSpPr txBox="1"/>
          <p:nvPr/>
        </p:nvSpPr>
        <p:spPr>
          <a:xfrm>
            <a:off x="3932626" y="1850016"/>
            <a:ext cx="3962401" cy="461665"/>
          </a:xfrm>
          <a:prstGeom prst="rect">
            <a:avLst/>
          </a:prstGeom>
          <a:noFill/>
        </p:spPr>
        <p:txBody>
          <a:bodyPr wrap="square" rtlCol="0">
            <a:spAutoFit/>
          </a:bodyPr>
          <a:lstStyle/>
          <a:p>
            <a:pPr algn="ctr">
              <a:buClr>
                <a:srgbClr val="008CCF"/>
              </a:buClr>
            </a:pPr>
            <a:r>
              <a:rPr lang="es-ES" sz="2400"/>
              <a:t>Immunization program</a:t>
            </a:r>
          </a:p>
        </p:txBody>
      </p:sp>
      <p:grpSp>
        <p:nvGrpSpPr>
          <p:cNvPr id="8" name="Graphic 6" descr="Clipboard Mixed with solid fill">
            <a:extLst>
              <a:ext uri="{FF2B5EF4-FFF2-40B4-BE49-F238E27FC236}">
                <a16:creationId xmlns:a16="http://schemas.microsoft.com/office/drawing/2014/main" id="{4F14E215-F995-492A-915B-4B9C6BDAA4D7}"/>
              </a:ext>
            </a:extLst>
          </p:cNvPr>
          <p:cNvGrpSpPr/>
          <p:nvPr/>
        </p:nvGrpSpPr>
        <p:grpSpPr>
          <a:xfrm>
            <a:off x="5483540" y="2339943"/>
            <a:ext cx="1913197" cy="1913197"/>
            <a:chOff x="3878003" y="2979960"/>
            <a:chExt cx="1311793" cy="1311793"/>
          </a:xfrm>
        </p:grpSpPr>
        <p:sp>
          <p:nvSpPr>
            <p:cNvPr id="9" name="Freeform: Shape 8">
              <a:extLst>
                <a:ext uri="{FF2B5EF4-FFF2-40B4-BE49-F238E27FC236}">
                  <a16:creationId xmlns:a16="http://schemas.microsoft.com/office/drawing/2014/main" id="{20C56231-0686-43A5-B428-8A9DFCFE70A1}"/>
                </a:ext>
              </a:extLst>
            </p:cNvPr>
            <p:cNvSpPr/>
            <p:nvPr/>
          </p:nvSpPr>
          <p:spPr>
            <a:xfrm>
              <a:off x="4110299" y="3089276"/>
              <a:ext cx="847199" cy="1093160"/>
            </a:xfrm>
            <a:custGeom>
              <a:avLst/>
              <a:gdLst>
                <a:gd name="connsiteX0" fmla="*/ 765213 w 847199"/>
                <a:gd name="connsiteY0" fmla="*/ 1011174 h 1093160"/>
                <a:gd name="connsiteX1" fmla="*/ 81987 w 847199"/>
                <a:gd name="connsiteY1" fmla="*/ 1011174 h 1093160"/>
                <a:gd name="connsiteX2" fmla="*/ 81987 w 847199"/>
                <a:gd name="connsiteY2" fmla="*/ 163974 h 1093160"/>
                <a:gd name="connsiteX3" fmla="*/ 232297 w 847199"/>
                <a:gd name="connsiteY3" fmla="*/ 163974 h 1093160"/>
                <a:gd name="connsiteX4" fmla="*/ 232297 w 847199"/>
                <a:gd name="connsiteY4" fmla="*/ 245961 h 1093160"/>
                <a:gd name="connsiteX5" fmla="*/ 614903 w 847199"/>
                <a:gd name="connsiteY5" fmla="*/ 245961 h 1093160"/>
                <a:gd name="connsiteX6" fmla="*/ 614903 w 847199"/>
                <a:gd name="connsiteY6" fmla="*/ 163974 h 1093160"/>
                <a:gd name="connsiteX7" fmla="*/ 765213 w 847199"/>
                <a:gd name="connsiteY7" fmla="*/ 163974 h 1093160"/>
                <a:gd name="connsiteX8" fmla="*/ 423600 w 847199"/>
                <a:gd name="connsiteY8" fmla="*/ 54658 h 1093160"/>
                <a:gd name="connsiteX9" fmla="*/ 464593 w 847199"/>
                <a:gd name="connsiteY9" fmla="*/ 95652 h 1093160"/>
                <a:gd name="connsiteX10" fmla="*/ 423600 w 847199"/>
                <a:gd name="connsiteY10" fmla="*/ 136645 h 1093160"/>
                <a:gd name="connsiteX11" fmla="*/ 382606 w 847199"/>
                <a:gd name="connsiteY11" fmla="*/ 95652 h 1093160"/>
                <a:gd name="connsiteX12" fmla="*/ 422250 w 847199"/>
                <a:gd name="connsiteY12" fmla="*/ 54658 h 1093160"/>
                <a:gd name="connsiteX13" fmla="*/ 423600 w 847199"/>
                <a:gd name="connsiteY13" fmla="*/ 54658 h 1093160"/>
                <a:gd name="connsiteX14" fmla="*/ 792542 w 847199"/>
                <a:gd name="connsiteY14" fmla="*/ 81987 h 1093160"/>
                <a:gd name="connsiteX15" fmla="*/ 560245 w 847199"/>
                <a:gd name="connsiteY15" fmla="*/ 81987 h 1093160"/>
                <a:gd name="connsiteX16" fmla="*/ 560245 w 847199"/>
                <a:gd name="connsiteY16" fmla="*/ 54658 h 1093160"/>
                <a:gd name="connsiteX17" fmla="*/ 505587 w 847199"/>
                <a:gd name="connsiteY17" fmla="*/ 0 h 1093160"/>
                <a:gd name="connsiteX18" fmla="*/ 341613 w 847199"/>
                <a:gd name="connsiteY18" fmla="*/ 0 h 1093160"/>
                <a:gd name="connsiteX19" fmla="*/ 286955 w 847199"/>
                <a:gd name="connsiteY19" fmla="*/ 54658 h 1093160"/>
                <a:gd name="connsiteX20" fmla="*/ 286955 w 847199"/>
                <a:gd name="connsiteY20" fmla="*/ 81987 h 1093160"/>
                <a:gd name="connsiteX21" fmla="*/ 54658 w 847199"/>
                <a:gd name="connsiteY21" fmla="*/ 81987 h 1093160"/>
                <a:gd name="connsiteX22" fmla="*/ 0 w 847199"/>
                <a:gd name="connsiteY22" fmla="*/ 136645 h 1093160"/>
                <a:gd name="connsiteX23" fmla="*/ 0 w 847199"/>
                <a:gd name="connsiteY23" fmla="*/ 1038503 h 1093160"/>
                <a:gd name="connsiteX24" fmla="*/ 54658 w 847199"/>
                <a:gd name="connsiteY24" fmla="*/ 1093161 h 1093160"/>
                <a:gd name="connsiteX25" fmla="*/ 792542 w 847199"/>
                <a:gd name="connsiteY25" fmla="*/ 1093161 h 1093160"/>
                <a:gd name="connsiteX26" fmla="*/ 847200 w 847199"/>
                <a:gd name="connsiteY26" fmla="*/ 1038503 h 1093160"/>
                <a:gd name="connsiteX27" fmla="*/ 847200 w 847199"/>
                <a:gd name="connsiteY27" fmla="*/ 136645 h 1093160"/>
                <a:gd name="connsiteX28" fmla="*/ 792542 w 847199"/>
                <a:gd name="connsiteY28" fmla="*/ 81987 h 10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7199" h="1093160">
                  <a:moveTo>
                    <a:pt x="765213" y="1011174"/>
                  </a:moveTo>
                  <a:lnTo>
                    <a:pt x="81987" y="1011174"/>
                  </a:lnTo>
                  <a:lnTo>
                    <a:pt x="81987" y="163974"/>
                  </a:lnTo>
                  <a:lnTo>
                    <a:pt x="232297" y="163974"/>
                  </a:lnTo>
                  <a:lnTo>
                    <a:pt x="232297" y="245961"/>
                  </a:lnTo>
                  <a:lnTo>
                    <a:pt x="614903" y="245961"/>
                  </a:lnTo>
                  <a:lnTo>
                    <a:pt x="614903" y="163974"/>
                  </a:lnTo>
                  <a:lnTo>
                    <a:pt x="765213" y="163974"/>
                  </a:lnTo>
                  <a:close/>
                  <a:moveTo>
                    <a:pt x="423600" y="54658"/>
                  </a:moveTo>
                  <a:cubicBezTo>
                    <a:pt x="446241" y="54658"/>
                    <a:pt x="464593" y="73011"/>
                    <a:pt x="464593" y="95652"/>
                  </a:cubicBezTo>
                  <a:cubicBezTo>
                    <a:pt x="464593" y="118292"/>
                    <a:pt x="446241" y="136645"/>
                    <a:pt x="423600" y="136645"/>
                  </a:cubicBezTo>
                  <a:cubicBezTo>
                    <a:pt x="400959" y="136645"/>
                    <a:pt x="382606" y="118292"/>
                    <a:pt x="382606" y="95652"/>
                  </a:cubicBezTo>
                  <a:cubicBezTo>
                    <a:pt x="382233" y="73384"/>
                    <a:pt x="399982" y="55031"/>
                    <a:pt x="422250" y="54658"/>
                  </a:cubicBezTo>
                  <a:cubicBezTo>
                    <a:pt x="422699" y="54650"/>
                    <a:pt x="423150" y="54650"/>
                    <a:pt x="423600" y="54658"/>
                  </a:cubicBezTo>
                  <a:close/>
                  <a:moveTo>
                    <a:pt x="792542" y="81987"/>
                  </a:moveTo>
                  <a:lnTo>
                    <a:pt x="560245" y="81987"/>
                  </a:lnTo>
                  <a:lnTo>
                    <a:pt x="560245" y="54658"/>
                  </a:lnTo>
                  <a:cubicBezTo>
                    <a:pt x="560245" y="24471"/>
                    <a:pt x="535773" y="0"/>
                    <a:pt x="505587" y="0"/>
                  </a:cubicBezTo>
                  <a:lnTo>
                    <a:pt x="341613" y="0"/>
                  </a:lnTo>
                  <a:cubicBezTo>
                    <a:pt x="311427" y="0"/>
                    <a:pt x="286955" y="24471"/>
                    <a:pt x="286955" y="54658"/>
                  </a:cubicBezTo>
                  <a:lnTo>
                    <a:pt x="286955" y="81987"/>
                  </a:lnTo>
                  <a:lnTo>
                    <a:pt x="54658" y="81987"/>
                  </a:lnTo>
                  <a:cubicBezTo>
                    <a:pt x="24472" y="81987"/>
                    <a:pt x="0" y="106459"/>
                    <a:pt x="0" y="136645"/>
                  </a:cubicBezTo>
                  <a:lnTo>
                    <a:pt x="0" y="1038503"/>
                  </a:lnTo>
                  <a:cubicBezTo>
                    <a:pt x="0" y="1068689"/>
                    <a:pt x="24472" y="1093161"/>
                    <a:pt x="54658" y="1093161"/>
                  </a:cubicBezTo>
                  <a:lnTo>
                    <a:pt x="792542" y="1093161"/>
                  </a:lnTo>
                  <a:cubicBezTo>
                    <a:pt x="822728" y="1093161"/>
                    <a:pt x="847200" y="1068689"/>
                    <a:pt x="847200" y="1038503"/>
                  </a:cubicBezTo>
                  <a:lnTo>
                    <a:pt x="847200" y="136645"/>
                  </a:lnTo>
                  <a:cubicBezTo>
                    <a:pt x="847200" y="106459"/>
                    <a:pt x="822728" y="81987"/>
                    <a:pt x="792542" y="81987"/>
                  </a:cubicBezTo>
                  <a:close/>
                </a:path>
              </a:pathLst>
            </a:custGeom>
            <a:solidFill>
              <a:srgbClr val="093371"/>
            </a:solidFill>
            <a:ln w="13593"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99417DBA-7782-4BE0-8415-CCA941CE84D7}"/>
                </a:ext>
              </a:extLst>
            </p:cNvPr>
            <p:cNvSpPr/>
            <p:nvPr/>
          </p:nvSpPr>
          <p:spPr>
            <a:xfrm>
              <a:off x="4300769" y="3730674"/>
              <a:ext cx="138312" cy="138312"/>
            </a:xfrm>
            <a:custGeom>
              <a:avLst/>
              <a:gdLst>
                <a:gd name="connsiteX0" fmla="*/ 138312 w 138312"/>
                <a:gd name="connsiteY0" fmla="*/ 28996 h 138312"/>
                <a:gd name="connsiteX1" fmla="*/ 109316 w 138312"/>
                <a:gd name="connsiteY1" fmla="*/ 0 h 138312"/>
                <a:gd name="connsiteX2" fmla="*/ 69156 w 138312"/>
                <a:gd name="connsiteY2" fmla="*/ 40174 h 138312"/>
                <a:gd name="connsiteX3" fmla="*/ 28996 w 138312"/>
                <a:gd name="connsiteY3" fmla="*/ 0 h 138312"/>
                <a:gd name="connsiteX4" fmla="*/ 0 w 138312"/>
                <a:gd name="connsiteY4" fmla="*/ 28996 h 138312"/>
                <a:gd name="connsiteX5" fmla="*/ 40174 w 138312"/>
                <a:gd name="connsiteY5" fmla="*/ 69156 h 138312"/>
                <a:gd name="connsiteX6" fmla="*/ 0 w 138312"/>
                <a:gd name="connsiteY6" fmla="*/ 109316 h 138312"/>
                <a:gd name="connsiteX7" fmla="*/ 28996 w 138312"/>
                <a:gd name="connsiteY7" fmla="*/ 138312 h 138312"/>
                <a:gd name="connsiteX8" fmla="*/ 69156 w 138312"/>
                <a:gd name="connsiteY8" fmla="*/ 98139 h 138312"/>
                <a:gd name="connsiteX9" fmla="*/ 109316 w 138312"/>
                <a:gd name="connsiteY9" fmla="*/ 138312 h 138312"/>
                <a:gd name="connsiteX10" fmla="*/ 138312 w 138312"/>
                <a:gd name="connsiteY10" fmla="*/ 109316 h 138312"/>
                <a:gd name="connsiteX11" fmla="*/ 98139 w 138312"/>
                <a:gd name="connsiteY11" fmla="*/ 69156 h 138312"/>
                <a:gd name="connsiteX12" fmla="*/ 138312 w 138312"/>
                <a:gd name="connsiteY12" fmla="*/ 28996 h 13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12" h="138312">
                  <a:moveTo>
                    <a:pt x="138312" y="28996"/>
                  </a:moveTo>
                  <a:lnTo>
                    <a:pt x="109316" y="0"/>
                  </a:lnTo>
                  <a:lnTo>
                    <a:pt x="69156" y="40174"/>
                  </a:lnTo>
                  <a:lnTo>
                    <a:pt x="28996" y="0"/>
                  </a:lnTo>
                  <a:lnTo>
                    <a:pt x="0" y="28996"/>
                  </a:lnTo>
                  <a:lnTo>
                    <a:pt x="40174" y="69156"/>
                  </a:lnTo>
                  <a:lnTo>
                    <a:pt x="0" y="109316"/>
                  </a:lnTo>
                  <a:lnTo>
                    <a:pt x="28996" y="138312"/>
                  </a:lnTo>
                  <a:lnTo>
                    <a:pt x="69156" y="98139"/>
                  </a:lnTo>
                  <a:lnTo>
                    <a:pt x="109316" y="138312"/>
                  </a:lnTo>
                  <a:lnTo>
                    <a:pt x="138312" y="109316"/>
                  </a:lnTo>
                  <a:lnTo>
                    <a:pt x="98139" y="69156"/>
                  </a:lnTo>
                  <a:lnTo>
                    <a:pt x="138312" y="28996"/>
                  </a:lnTo>
                  <a:close/>
                </a:path>
              </a:pathLst>
            </a:custGeom>
            <a:solidFill>
              <a:srgbClr val="093371"/>
            </a:solidFill>
            <a:ln w="13593"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BFD407DD-9B94-4415-8404-0C1540A3B4C3}"/>
                </a:ext>
              </a:extLst>
            </p:cNvPr>
            <p:cNvSpPr/>
            <p:nvPr/>
          </p:nvSpPr>
          <p:spPr>
            <a:xfrm>
              <a:off x="4300769" y="3894648"/>
              <a:ext cx="138312" cy="138312"/>
            </a:xfrm>
            <a:custGeom>
              <a:avLst/>
              <a:gdLst>
                <a:gd name="connsiteX0" fmla="*/ 109316 w 138312"/>
                <a:gd name="connsiteY0" fmla="*/ 0 h 138312"/>
                <a:gd name="connsiteX1" fmla="*/ 69156 w 138312"/>
                <a:gd name="connsiteY1" fmla="*/ 40174 h 138312"/>
                <a:gd name="connsiteX2" fmla="*/ 28996 w 138312"/>
                <a:gd name="connsiteY2" fmla="*/ 0 h 138312"/>
                <a:gd name="connsiteX3" fmla="*/ 0 w 138312"/>
                <a:gd name="connsiteY3" fmla="*/ 28996 h 138312"/>
                <a:gd name="connsiteX4" fmla="*/ 40174 w 138312"/>
                <a:gd name="connsiteY4" fmla="*/ 69156 h 138312"/>
                <a:gd name="connsiteX5" fmla="*/ 0 w 138312"/>
                <a:gd name="connsiteY5" fmla="*/ 109316 h 138312"/>
                <a:gd name="connsiteX6" fmla="*/ 28996 w 138312"/>
                <a:gd name="connsiteY6" fmla="*/ 138312 h 138312"/>
                <a:gd name="connsiteX7" fmla="*/ 69156 w 138312"/>
                <a:gd name="connsiteY7" fmla="*/ 98139 h 138312"/>
                <a:gd name="connsiteX8" fmla="*/ 109316 w 138312"/>
                <a:gd name="connsiteY8" fmla="*/ 138312 h 138312"/>
                <a:gd name="connsiteX9" fmla="*/ 138312 w 138312"/>
                <a:gd name="connsiteY9" fmla="*/ 109316 h 138312"/>
                <a:gd name="connsiteX10" fmla="*/ 98139 w 138312"/>
                <a:gd name="connsiteY10" fmla="*/ 69156 h 138312"/>
                <a:gd name="connsiteX11" fmla="*/ 138312 w 138312"/>
                <a:gd name="connsiteY11" fmla="*/ 28996 h 138312"/>
                <a:gd name="connsiteX12" fmla="*/ 109316 w 138312"/>
                <a:gd name="connsiteY12" fmla="*/ 0 h 13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12" h="138312">
                  <a:moveTo>
                    <a:pt x="109316" y="0"/>
                  </a:moveTo>
                  <a:lnTo>
                    <a:pt x="69156" y="40174"/>
                  </a:lnTo>
                  <a:lnTo>
                    <a:pt x="28996" y="0"/>
                  </a:lnTo>
                  <a:lnTo>
                    <a:pt x="0" y="28996"/>
                  </a:lnTo>
                  <a:lnTo>
                    <a:pt x="40174" y="69156"/>
                  </a:lnTo>
                  <a:lnTo>
                    <a:pt x="0" y="109316"/>
                  </a:lnTo>
                  <a:lnTo>
                    <a:pt x="28996" y="138312"/>
                  </a:lnTo>
                  <a:lnTo>
                    <a:pt x="69156" y="98139"/>
                  </a:lnTo>
                  <a:lnTo>
                    <a:pt x="109316" y="138312"/>
                  </a:lnTo>
                  <a:lnTo>
                    <a:pt x="138312" y="109316"/>
                  </a:lnTo>
                  <a:lnTo>
                    <a:pt x="98139" y="69156"/>
                  </a:lnTo>
                  <a:lnTo>
                    <a:pt x="138312" y="28996"/>
                  </a:lnTo>
                  <a:lnTo>
                    <a:pt x="109316" y="0"/>
                  </a:lnTo>
                  <a:close/>
                </a:path>
              </a:pathLst>
            </a:custGeom>
            <a:solidFill>
              <a:srgbClr val="093371"/>
            </a:solidFill>
            <a:ln w="13593"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F2389CC5-A89C-4856-90A9-60D108C77058}"/>
                </a:ext>
              </a:extLst>
            </p:cNvPr>
            <p:cNvSpPr/>
            <p:nvPr/>
          </p:nvSpPr>
          <p:spPr>
            <a:xfrm>
              <a:off x="4561228" y="3772501"/>
              <a:ext cx="232296" cy="54658"/>
            </a:xfrm>
            <a:custGeom>
              <a:avLst/>
              <a:gdLst>
                <a:gd name="connsiteX0" fmla="*/ 0 w 232296"/>
                <a:gd name="connsiteY0" fmla="*/ 0 h 54658"/>
                <a:gd name="connsiteX1" fmla="*/ 232297 w 232296"/>
                <a:gd name="connsiteY1" fmla="*/ 0 h 54658"/>
                <a:gd name="connsiteX2" fmla="*/ 232297 w 232296"/>
                <a:gd name="connsiteY2" fmla="*/ 54658 h 54658"/>
                <a:gd name="connsiteX3" fmla="*/ 0 w 232296"/>
                <a:gd name="connsiteY3" fmla="*/ 54658 h 54658"/>
              </a:gdLst>
              <a:ahLst/>
              <a:cxnLst>
                <a:cxn ang="0">
                  <a:pos x="connsiteX0" y="connsiteY0"/>
                </a:cxn>
                <a:cxn ang="0">
                  <a:pos x="connsiteX1" y="connsiteY1"/>
                </a:cxn>
                <a:cxn ang="0">
                  <a:pos x="connsiteX2" y="connsiteY2"/>
                </a:cxn>
                <a:cxn ang="0">
                  <a:pos x="connsiteX3" y="connsiteY3"/>
                </a:cxn>
              </a:cxnLst>
              <a:rect l="l" t="t" r="r" b="b"/>
              <a:pathLst>
                <a:path w="232296" h="54658">
                  <a:moveTo>
                    <a:pt x="0" y="0"/>
                  </a:moveTo>
                  <a:lnTo>
                    <a:pt x="232297" y="0"/>
                  </a:lnTo>
                  <a:lnTo>
                    <a:pt x="232297" y="54658"/>
                  </a:lnTo>
                  <a:lnTo>
                    <a:pt x="0" y="54658"/>
                  </a:lnTo>
                  <a:close/>
                </a:path>
              </a:pathLst>
            </a:custGeom>
            <a:solidFill>
              <a:srgbClr val="093371"/>
            </a:solidFill>
            <a:ln w="13593"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A99D6DB2-639A-4C92-A676-0E1326D9D95E}"/>
                </a:ext>
              </a:extLst>
            </p:cNvPr>
            <p:cNvSpPr/>
            <p:nvPr/>
          </p:nvSpPr>
          <p:spPr>
            <a:xfrm>
              <a:off x="4561228" y="3936475"/>
              <a:ext cx="232296" cy="54658"/>
            </a:xfrm>
            <a:custGeom>
              <a:avLst/>
              <a:gdLst>
                <a:gd name="connsiteX0" fmla="*/ 0 w 232296"/>
                <a:gd name="connsiteY0" fmla="*/ 0 h 54658"/>
                <a:gd name="connsiteX1" fmla="*/ 232297 w 232296"/>
                <a:gd name="connsiteY1" fmla="*/ 0 h 54658"/>
                <a:gd name="connsiteX2" fmla="*/ 232297 w 232296"/>
                <a:gd name="connsiteY2" fmla="*/ 54658 h 54658"/>
                <a:gd name="connsiteX3" fmla="*/ 0 w 232296"/>
                <a:gd name="connsiteY3" fmla="*/ 54658 h 54658"/>
              </a:gdLst>
              <a:ahLst/>
              <a:cxnLst>
                <a:cxn ang="0">
                  <a:pos x="connsiteX0" y="connsiteY0"/>
                </a:cxn>
                <a:cxn ang="0">
                  <a:pos x="connsiteX1" y="connsiteY1"/>
                </a:cxn>
                <a:cxn ang="0">
                  <a:pos x="connsiteX2" y="connsiteY2"/>
                </a:cxn>
                <a:cxn ang="0">
                  <a:pos x="connsiteX3" y="connsiteY3"/>
                </a:cxn>
              </a:cxnLst>
              <a:rect l="l" t="t" r="r" b="b"/>
              <a:pathLst>
                <a:path w="232296" h="54658">
                  <a:moveTo>
                    <a:pt x="0" y="0"/>
                  </a:moveTo>
                  <a:lnTo>
                    <a:pt x="232297" y="0"/>
                  </a:lnTo>
                  <a:lnTo>
                    <a:pt x="232297" y="54658"/>
                  </a:lnTo>
                  <a:lnTo>
                    <a:pt x="0" y="54658"/>
                  </a:lnTo>
                  <a:close/>
                </a:path>
              </a:pathLst>
            </a:custGeom>
            <a:solidFill>
              <a:srgbClr val="093371"/>
            </a:solidFill>
            <a:ln w="13593"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2B1E342A-1031-4A0B-A081-B1C9DB86E0B6}"/>
                </a:ext>
              </a:extLst>
            </p:cNvPr>
            <p:cNvSpPr/>
            <p:nvPr/>
          </p:nvSpPr>
          <p:spPr>
            <a:xfrm>
              <a:off x="4561228" y="3444553"/>
              <a:ext cx="232296" cy="54658"/>
            </a:xfrm>
            <a:custGeom>
              <a:avLst/>
              <a:gdLst>
                <a:gd name="connsiteX0" fmla="*/ 0 w 232296"/>
                <a:gd name="connsiteY0" fmla="*/ 0 h 54658"/>
                <a:gd name="connsiteX1" fmla="*/ 232297 w 232296"/>
                <a:gd name="connsiteY1" fmla="*/ 0 h 54658"/>
                <a:gd name="connsiteX2" fmla="*/ 232297 w 232296"/>
                <a:gd name="connsiteY2" fmla="*/ 54658 h 54658"/>
                <a:gd name="connsiteX3" fmla="*/ 0 w 232296"/>
                <a:gd name="connsiteY3" fmla="*/ 54658 h 54658"/>
              </a:gdLst>
              <a:ahLst/>
              <a:cxnLst>
                <a:cxn ang="0">
                  <a:pos x="connsiteX0" y="connsiteY0"/>
                </a:cxn>
                <a:cxn ang="0">
                  <a:pos x="connsiteX1" y="connsiteY1"/>
                </a:cxn>
                <a:cxn ang="0">
                  <a:pos x="connsiteX2" y="connsiteY2"/>
                </a:cxn>
                <a:cxn ang="0">
                  <a:pos x="connsiteX3" y="connsiteY3"/>
                </a:cxn>
              </a:cxnLst>
              <a:rect l="l" t="t" r="r" b="b"/>
              <a:pathLst>
                <a:path w="232296" h="54658">
                  <a:moveTo>
                    <a:pt x="0" y="0"/>
                  </a:moveTo>
                  <a:lnTo>
                    <a:pt x="232297" y="0"/>
                  </a:lnTo>
                  <a:lnTo>
                    <a:pt x="232297" y="54658"/>
                  </a:lnTo>
                  <a:lnTo>
                    <a:pt x="0" y="54658"/>
                  </a:lnTo>
                  <a:close/>
                </a:path>
              </a:pathLst>
            </a:custGeom>
            <a:solidFill>
              <a:srgbClr val="093371"/>
            </a:solidFill>
            <a:ln w="13593"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92FEEB89-B41B-402D-B5B0-226BA4F0EF90}"/>
                </a:ext>
              </a:extLst>
            </p:cNvPr>
            <p:cNvSpPr/>
            <p:nvPr/>
          </p:nvSpPr>
          <p:spPr>
            <a:xfrm>
              <a:off x="4561228" y="3608527"/>
              <a:ext cx="232296" cy="54658"/>
            </a:xfrm>
            <a:custGeom>
              <a:avLst/>
              <a:gdLst>
                <a:gd name="connsiteX0" fmla="*/ 0 w 232296"/>
                <a:gd name="connsiteY0" fmla="*/ 0 h 54658"/>
                <a:gd name="connsiteX1" fmla="*/ 232297 w 232296"/>
                <a:gd name="connsiteY1" fmla="*/ 0 h 54658"/>
                <a:gd name="connsiteX2" fmla="*/ 232297 w 232296"/>
                <a:gd name="connsiteY2" fmla="*/ 54658 h 54658"/>
                <a:gd name="connsiteX3" fmla="*/ 0 w 232296"/>
                <a:gd name="connsiteY3" fmla="*/ 54658 h 54658"/>
              </a:gdLst>
              <a:ahLst/>
              <a:cxnLst>
                <a:cxn ang="0">
                  <a:pos x="connsiteX0" y="connsiteY0"/>
                </a:cxn>
                <a:cxn ang="0">
                  <a:pos x="connsiteX1" y="connsiteY1"/>
                </a:cxn>
                <a:cxn ang="0">
                  <a:pos x="connsiteX2" y="connsiteY2"/>
                </a:cxn>
                <a:cxn ang="0">
                  <a:pos x="connsiteX3" y="connsiteY3"/>
                </a:cxn>
              </a:cxnLst>
              <a:rect l="l" t="t" r="r" b="b"/>
              <a:pathLst>
                <a:path w="232296" h="54658">
                  <a:moveTo>
                    <a:pt x="0" y="0"/>
                  </a:moveTo>
                  <a:lnTo>
                    <a:pt x="232297" y="0"/>
                  </a:lnTo>
                  <a:lnTo>
                    <a:pt x="232297" y="54658"/>
                  </a:lnTo>
                  <a:lnTo>
                    <a:pt x="0" y="54658"/>
                  </a:lnTo>
                  <a:close/>
                </a:path>
              </a:pathLst>
            </a:custGeom>
            <a:solidFill>
              <a:srgbClr val="093371"/>
            </a:solidFill>
            <a:ln w="13593"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EFC5C685-359F-40DC-9DFB-7204A99355D3}"/>
                </a:ext>
              </a:extLst>
            </p:cNvPr>
            <p:cNvSpPr/>
            <p:nvPr/>
          </p:nvSpPr>
          <p:spPr>
            <a:xfrm>
              <a:off x="4283934" y="3385891"/>
              <a:ext cx="182913" cy="147385"/>
            </a:xfrm>
            <a:custGeom>
              <a:avLst/>
              <a:gdLst>
                <a:gd name="connsiteX0" fmla="*/ 0 w 182913"/>
                <a:gd name="connsiteY0" fmla="*/ 83258 h 147385"/>
                <a:gd name="connsiteX1" fmla="*/ 28600 w 182913"/>
                <a:gd name="connsiteY1" fmla="*/ 54658 h 147385"/>
                <a:gd name="connsiteX2" fmla="*/ 64128 w 182913"/>
                <a:gd name="connsiteY2" fmla="*/ 90186 h 147385"/>
                <a:gd name="connsiteX3" fmla="*/ 154313 w 182913"/>
                <a:gd name="connsiteY3" fmla="*/ 0 h 147385"/>
                <a:gd name="connsiteX4" fmla="*/ 182913 w 182913"/>
                <a:gd name="connsiteY4" fmla="*/ 28600 h 147385"/>
                <a:gd name="connsiteX5" fmla="*/ 64128 w 182913"/>
                <a:gd name="connsiteY5" fmla="*/ 147385 h 147385"/>
                <a:gd name="connsiteX6" fmla="*/ 0 w 182913"/>
                <a:gd name="connsiteY6" fmla="*/ 83258 h 14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13" h="147385">
                  <a:moveTo>
                    <a:pt x="0" y="83258"/>
                  </a:moveTo>
                  <a:lnTo>
                    <a:pt x="28600" y="54658"/>
                  </a:lnTo>
                  <a:lnTo>
                    <a:pt x="64128" y="90186"/>
                  </a:lnTo>
                  <a:lnTo>
                    <a:pt x="154313" y="0"/>
                  </a:lnTo>
                  <a:lnTo>
                    <a:pt x="182913" y="28600"/>
                  </a:lnTo>
                  <a:lnTo>
                    <a:pt x="64128" y="147385"/>
                  </a:lnTo>
                  <a:lnTo>
                    <a:pt x="0" y="83258"/>
                  </a:lnTo>
                  <a:close/>
                </a:path>
              </a:pathLst>
            </a:custGeom>
            <a:solidFill>
              <a:schemeClr val="accent1"/>
            </a:solidFill>
            <a:ln w="13593"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6D9C8938-5746-4773-B88D-8732638CAA8D}"/>
                </a:ext>
              </a:extLst>
            </p:cNvPr>
            <p:cNvSpPr/>
            <p:nvPr/>
          </p:nvSpPr>
          <p:spPr>
            <a:xfrm>
              <a:off x="4283934" y="3549865"/>
              <a:ext cx="182913" cy="147385"/>
            </a:xfrm>
            <a:custGeom>
              <a:avLst/>
              <a:gdLst>
                <a:gd name="connsiteX0" fmla="*/ 0 w 182913"/>
                <a:gd name="connsiteY0" fmla="*/ 83258 h 147385"/>
                <a:gd name="connsiteX1" fmla="*/ 28600 w 182913"/>
                <a:gd name="connsiteY1" fmla="*/ 54658 h 147385"/>
                <a:gd name="connsiteX2" fmla="*/ 64128 w 182913"/>
                <a:gd name="connsiteY2" fmla="*/ 90186 h 147385"/>
                <a:gd name="connsiteX3" fmla="*/ 154313 w 182913"/>
                <a:gd name="connsiteY3" fmla="*/ 0 h 147385"/>
                <a:gd name="connsiteX4" fmla="*/ 182913 w 182913"/>
                <a:gd name="connsiteY4" fmla="*/ 28600 h 147385"/>
                <a:gd name="connsiteX5" fmla="*/ 64128 w 182913"/>
                <a:gd name="connsiteY5" fmla="*/ 147385 h 147385"/>
                <a:gd name="connsiteX6" fmla="*/ 0 w 182913"/>
                <a:gd name="connsiteY6" fmla="*/ 83258 h 14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913" h="147385">
                  <a:moveTo>
                    <a:pt x="0" y="83258"/>
                  </a:moveTo>
                  <a:lnTo>
                    <a:pt x="28600" y="54658"/>
                  </a:lnTo>
                  <a:lnTo>
                    <a:pt x="64128" y="90186"/>
                  </a:lnTo>
                  <a:lnTo>
                    <a:pt x="154313" y="0"/>
                  </a:lnTo>
                  <a:lnTo>
                    <a:pt x="182913" y="28600"/>
                  </a:lnTo>
                  <a:lnTo>
                    <a:pt x="64128" y="147385"/>
                  </a:lnTo>
                  <a:lnTo>
                    <a:pt x="0" y="83258"/>
                  </a:lnTo>
                  <a:close/>
                </a:path>
              </a:pathLst>
            </a:custGeom>
            <a:solidFill>
              <a:schemeClr val="accent1"/>
            </a:solidFill>
            <a:ln w="13593" cap="flat">
              <a:noFill/>
              <a:prstDash val="solid"/>
              <a:miter/>
            </a:ln>
          </p:spPr>
          <p:txBody>
            <a:bodyPr rtlCol="0" anchor="ctr"/>
            <a:lstStyle/>
            <a:p>
              <a:endParaRPr lang="es-ES"/>
            </a:p>
          </p:txBody>
        </p:sp>
      </p:grpSp>
      <p:grpSp>
        <p:nvGrpSpPr>
          <p:cNvPr id="28" name="Group 27">
            <a:extLst>
              <a:ext uri="{FF2B5EF4-FFF2-40B4-BE49-F238E27FC236}">
                <a16:creationId xmlns:a16="http://schemas.microsoft.com/office/drawing/2014/main" id="{90A8EA3B-09D2-4CAB-89F1-5D46B76872E8}"/>
              </a:ext>
            </a:extLst>
          </p:cNvPr>
          <p:cNvGrpSpPr/>
          <p:nvPr/>
        </p:nvGrpSpPr>
        <p:grpSpPr>
          <a:xfrm>
            <a:off x="1741042" y="2644080"/>
            <a:ext cx="1504950" cy="1304925"/>
            <a:chOff x="1741042" y="2941260"/>
            <a:chExt cx="1504950" cy="1304925"/>
          </a:xfrm>
        </p:grpSpPr>
        <p:pic>
          <p:nvPicPr>
            <p:cNvPr id="24" name="Graphic 23">
              <a:extLst>
                <a:ext uri="{FF2B5EF4-FFF2-40B4-BE49-F238E27FC236}">
                  <a16:creationId xmlns:a16="http://schemas.microsoft.com/office/drawing/2014/main" id="{7DFDE757-1C44-4D0E-BDC5-45A5FB1B84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41042" y="3030720"/>
              <a:ext cx="752475" cy="1209675"/>
            </a:xfrm>
            <a:prstGeom prst="rect">
              <a:avLst/>
            </a:prstGeom>
          </p:spPr>
        </p:pic>
        <p:pic>
          <p:nvPicPr>
            <p:cNvPr id="26" name="Graphic 25">
              <a:extLst>
                <a:ext uri="{FF2B5EF4-FFF2-40B4-BE49-F238E27FC236}">
                  <a16:creationId xmlns:a16="http://schemas.microsoft.com/office/drawing/2014/main" id="{47A7A979-EBA5-4203-BD82-AF22BB1A9D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93517" y="2941260"/>
              <a:ext cx="752475" cy="1304925"/>
            </a:xfrm>
            <a:prstGeom prst="rect">
              <a:avLst/>
            </a:prstGeom>
          </p:spPr>
        </p:pic>
      </p:grpSp>
      <p:sp>
        <p:nvSpPr>
          <p:cNvPr id="27" name="TextBox 26">
            <a:extLst>
              <a:ext uri="{FF2B5EF4-FFF2-40B4-BE49-F238E27FC236}">
                <a16:creationId xmlns:a16="http://schemas.microsoft.com/office/drawing/2014/main" id="{DC874C0B-3DC4-46E3-B1B6-8747A61A1D4C}"/>
              </a:ext>
            </a:extLst>
          </p:cNvPr>
          <p:cNvSpPr txBox="1"/>
          <p:nvPr/>
        </p:nvSpPr>
        <p:spPr>
          <a:xfrm>
            <a:off x="1741042" y="1743492"/>
            <a:ext cx="1504950" cy="1015663"/>
          </a:xfrm>
          <a:prstGeom prst="rect">
            <a:avLst/>
          </a:prstGeom>
          <a:noFill/>
        </p:spPr>
        <p:txBody>
          <a:bodyPr wrap="square" rtlCol="0">
            <a:spAutoFit/>
          </a:bodyPr>
          <a:lstStyle/>
          <a:p>
            <a:pPr algn="ctr">
              <a:buClr>
                <a:srgbClr val="008CCF"/>
              </a:buClr>
            </a:pPr>
            <a:r>
              <a:rPr lang="es-ES" sz="6000">
                <a:solidFill>
                  <a:schemeClr val="accent1"/>
                </a:solidFill>
              </a:rPr>
              <a:t>10</a:t>
            </a:r>
          </a:p>
        </p:txBody>
      </p:sp>
      <p:pic>
        <p:nvPicPr>
          <p:cNvPr id="20" name="Picture 19">
            <a:extLst>
              <a:ext uri="{FF2B5EF4-FFF2-40B4-BE49-F238E27FC236}">
                <a16:creationId xmlns:a16="http://schemas.microsoft.com/office/drawing/2014/main" id="{14D0F059-5F54-477F-8941-258334A43E1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37188" y="4983725"/>
            <a:ext cx="2962656" cy="902106"/>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Arrow: Clockwise curve with solid fill">
            <a:extLst>
              <a:ext uri="{FF2B5EF4-FFF2-40B4-BE49-F238E27FC236}">
                <a16:creationId xmlns:a16="http://schemas.microsoft.com/office/drawing/2014/main" id="{E6B46412-5B2A-4FDF-AE35-1051021A14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rot="16200000">
            <a:off x="8137114" y="4297683"/>
            <a:ext cx="914400" cy="914400"/>
          </a:xfrm>
          <a:prstGeom prst="rect">
            <a:avLst/>
          </a:prstGeom>
        </p:spPr>
      </p:pic>
      <p:pic>
        <p:nvPicPr>
          <p:cNvPr id="22" name="Graphic 21" descr="Arrow: Straight with solid fill">
            <a:extLst>
              <a:ext uri="{FF2B5EF4-FFF2-40B4-BE49-F238E27FC236}">
                <a16:creationId xmlns:a16="http://schemas.microsoft.com/office/drawing/2014/main" id="{0499112A-C297-4DBC-BD83-A3CCEDF4C41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rot="16200000">
            <a:off x="5661740" y="4131133"/>
            <a:ext cx="914400" cy="914400"/>
          </a:xfrm>
          <a:prstGeom prst="rect">
            <a:avLst/>
          </a:prstGeom>
        </p:spPr>
      </p:pic>
      <p:pic>
        <p:nvPicPr>
          <p:cNvPr id="25" name="Graphic 24" descr="Arrow: Slight curve with solid fill">
            <a:extLst>
              <a:ext uri="{FF2B5EF4-FFF2-40B4-BE49-F238E27FC236}">
                <a16:creationId xmlns:a16="http://schemas.microsoft.com/office/drawing/2014/main" id="{B7513A41-75A1-495C-B993-7550FE06349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rot="2025920">
            <a:off x="3245799" y="4254038"/>
            <a:ext cx="914400" cy="914400"/>
          </a:xfrm>
          <a:prstGeom prst="rect">
            <a:avLst/>
          </a:prstGeom>
        </p:spPr>
      </p:pic>
      <p:pic>
        <p:nvPicPr>
          <p:cNvPr id="30" name="Graphic 29">
            <a:extLst>
              <a:ext uri="{FF2B5EF4-FFF2-40B4-BE49-F238E27FC236}">
                <a16:creationId xmlns:a16="http://schemas.microsoft.com/office/drawing/2014/main" id="{2097F219-1A9B-4483-BAA8-403310586F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387235" y="5326379"/>
            <a:ext cx="747468" cy="746763"/>
          </a:xfrm>
          <a:prstGeom prst="rect">
            <a:avLst/>
          </a:prstGeom>
        </p:spPr>
      </p:pic>
    </p:spTree>
    <p:custDataLst>
      <p:tags r:id="rId1"/>
    </p:custDataLst>
    <p:extLst>
      <p:ext uri="{BB962C8B-B14F-4D97-AF65-F5344CB8AC3E}">
        <p14:creationId xmlns:p14="http://schemas.microsoft.com/office/powerpoint/2010/main" val="149409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514" advTm="8160">
        <p159:morph option="byObject"/>
      </p:transition>
    </mc:Choice>
    <mc:Fallback xmlns="">
      <p:transition spd="med" advTm="816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2"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righ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14:presetBounceEnd="40000">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14:bounceEnd="40000">
                                          <p:cBhvr additive="base">
                                            <p:cTn id="18" dur="500" fill="hold"/>
                                            <p:tgtEl>
                                              <p:spTgt spid="20"/>
                                            </p:tgtEl>
                                            <p:attrNameLst>
                                              <p:attrName>ppt_x</p:attrName>
                                            </p:attrNameLst>
                                          </p:cBhvr>
                                          <p:tavLst>
                                            <p:tav tm="0">
                                              <p:val>
                                                <p:strVal val="#ppt_x"/>
                                              </p:val>
                                            </p:tav>
                                            <p:tav tm="100000">
                                              <p:val>
                                                <p:strVal val="#ppt_x"/>
                                              </p:val>
                                            </p:tav>
                                          </p:tavLst>
                                        </p:anim>
                                        <p:anim calcmode="lin" valueType="num" p14:bounceEnd="40000">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14:presetBounceEnd="40000">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14:bounceEnd="40000">
                                          <p:cBhvr additive="base">
                                            <p:cTn id="24" dur="25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25" dur="250" fill="hold"/>
                                            <p:tgtEl>
                                              <p:spTgt spid="30"/>
                                            </p:tgtEl>
                                            <p:attrNameLst>
                                              <p:attrName>ppt_y</p:attrName>
                                            </p:attrNameLst>
                                          </p:cBhvr>
                                          <p:tavLst>
                                            <p:tav tm="0">
                                              <p:val>
                                                <p:strVal val="1+#ppt_h/2"/>
                                              </p:val>
                                            </p:tav>
                                            <p:tav tm="100000">
                                              <p:val>
                                                <p:strVal val="#ppt_y"/>
                                              </p:val>
                                            </p:tav>
                                          </p:tavLst>
                                        </p:anim>
                                      </p:childTnLst>
                                    </p:cTn>
                                  </p:par>
                                </p:childTnLst>
                              </p:cTn>
                            </p:par>
                            <p:par>
                              <p:cTn id="26" fill="hold">
                                <p:stCondLst>
                                  <p:cond delay="250"/>
                                </p:stCondLst>
                                <p:childTnLst>
                                  <p:par>
                                    <p:cTn id="27" presetID="26" presetClass="emph" presetSubtype="0" fill="hold" nodeType="afterEffect">
                                      <p:stCondLst>
                                        <p:cond delay="0"/>
                                      </p:stCondLst>
                                      <p:childTnLst>
                                        <p:animEffect transition="out" filter="fade">
                                          <p:cBhvr>
                                            <p:cTn id="28" dur="250" tmFilter="0, 0; .2, .5; .8, .5; 1, 0"/>
                                            <p:tgtEl>
                                              <p:spTgt spid="30"/>
                                            </p:tgtEl>
                                          </p:cBhvr>
                                        </p:animEffect>
                                        <p:animScale>
                                          <p:cBhvr>
                                            <p:cTn id="29" dur="125"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2"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righ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250" fill="hold"/>
                                            <p:tgtEl>
                                              <p:spTgt spid="30"/>
                                            </p:tgtEl>
                                            <p:attrNameLst>
                                              <p:attrName>ppt_x</p:attrName>
                                            </p:attrNameLst>
                                          </p:cBhvr>
                                          <p:tavLst>
                                            <p:tav tm="0">
                                              <p:val>
                                                <p:strVal val="#ppt_x"/>
                                              </p:val>
                                            </p:tav>
                                            <p:tav tm="100000">
                                              <p:val>
                                                <p:strVal val="#ppt_x"/>
                                              </p:val>
                                            </p:tav>
                                          </p:tavLst>
                                        </p:anim>
                                        <p:anim calcmode="lin" valueType="num">
                                          <p:cBhvr additive="base">
                                            <p:cTn id="25" dur="250" fill="hold"/>
                                            <p:tgtEl>
                                              <p:spTgt spid="30"/>
                                            </p:tgtEl>
                                            <p:attrNameLst>
                                              <p:attrName>ppt_y</p:attrName>
                                            </p:attrNameLst>
                                          </p:cBhvr>
                                          <p:tavLst>
                                            <p:tav tm="0">
                                              <p:val>
                                                <p:strVal val="1+#ppt_h/2"/>
                                              </p:val>
                                            </p:tav>
                                            <p:tav tm="100000">
                                              <p:val>
                                                <p:strVal val="#ppt_y"/>
                                              </p:val>
                                            </p:tav>
                                          </p:tavLst>
                                        </p:anim>
                                      </p:childTnLst>
                                    </p:cTn>
                                  </p:par>
                                </p:childTnLst>
                              </p:cTn>
                            </p:par>
                            <p:par>
                              <p:cTn id="26" fill="hold">
                                <p:stCondLst>
                                  <p:cond delay="250"/>
                                </p:stCondLst>
                                <p:childTnLst>
                                  <p:par>
                                    <p:cTn id="27" presetID="26" presetClass="emph" presetSubtype="0" fill="hold" nodeType="afterEffect">
                                      <p:stCondLst>
                                        <p:cond delay="0"/>
                                      </p:stCondLst>
                                      <p:childTnLst>
                                        <p:animEffect transition="out" filter="fade">
                                          <p:cBhvr>
                                            <p:cTn id="28" dur="250" tmFilter="0, 0; .2, .5; .8, .5; 1, 0"/>
                                            <p:tgtEl>
                                              <p:spTgt spid="30"/>
                                            </p:tgtEl>
                                          </p:cBhvr>
                                        </p:animEffect>
                                        <p:animScale>
                                          <p:cBhvr>
                                            <p:cTn id="29" dur="125"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BAA8D6-5752-9B67-40E1-D8B1367A2C01}"/>
              </a:ext>
            </a:extLst>
          </p:cNvPr>
          <p:cNvSpPr txBox="1"/>
          <p:nvPr/>
        </p:nvSpPr>
        <p:spPr>
          <a:xfrm>
            <a:off x="4997302" y="3009014"/>
            <a:ext cx="1266693" cy="461665"/>
          </a:xfrm>
          <a:prstGeom prst="rect">
            <a:avLst/>
          </a:prstGeom>
          <a:noFill/>
        </p:spPr>
        <p:txBody>
          <a:bodyPr wrap="none" rtlCol="0">
            <a:spAutoFit/>
          </a:bodyPr>
          <a:lstStyle/>
          <a:p>
            <a:pPr algn="l">
              <a:buClr>
                <a:srgbClr val="008CCF"/>
              </a:buClr>
            </a:pPr>
            <a:r>
              <a:rPr lang="fr-FR" sz="2400" dirty="0"/>
              <a:t>DEMO 1</a:t>
            </a:r>
          </a:p>
        </p:txBody>
      </p:sp>
    </p:spTree>
    <p:custDataLst>
      <p:tags r:id="rId1"/>
    </p:custDataLst>
    <p:extLst>
      <p:ext uri="{BB962C8B-B14F-4D97-AF65-F5344CB8AC3E}">
        <p14:creationId xmlns:p14="http://schemas.microsoft.com/office/powerpoint/2010/main" val="1527352316"/>
      </p:ext>
    </p:extLst>
  </p:cSld>
  <p:clrMapOvr>
    <a:masterClrMapping/>
  </p:clrMapOvr>
  <p:transition spd="slow" advTm="3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1 Data Entry_V3\"/>
  <p:tag name="ISPRING_RESOURCE_FOLDER" val="C:\Users\alita\Documents\0. Clientes LOCAL\DHIS2\Fundamentals\2.0\Production\1.2.1 Data Entry_V3\"/>
  <p:tag name="ISPRING_PRESENTATION_PATH" val="C:\Users\alita\Documents\0. Clientes LOCAL\DHIS2\Fundamentals\2.0\Production\1.2.1 Data Entry_V3.pptx"/>
  <p:tag name="FLASHSPRING_ZOOM_TAG" val="81"/>
  <p:tag name="ISPRING_PRESENTATION_INFO_2" val="&lt;?xml version=&quot;1.0&quot; encoding=&quot;UTF-8&quot; standalone=&quot;no&quot; ?&gt;&#10;&lt;presentation2&gt;&#10;&#10;  &lt;slides&gt;&#10;    &lt;slide id=&quot;{DBC5A3B0-71F8-437D-8CC3-40B295AFE343}&quot; pptId=&quot;299&quot;/&gt;&#10;    &lt;slide id=&quot;{76EC978A-54B4-4242-9EC3-B7136D286A8A}&quot; pptId=&quot;275&quot;/&gt;&#10;    &lt;slide id=&quot;{8CC3FBD4-3BB3-42DD-B638-7791F2BD8EBC}&quot; pptId=&quot;282&quot;/&gt;&#10;    &lt;slide id=&quot;{18E54BD4-DC85-4EA4-858A-A5138ABF6B69}&quot; pptId=&quot;298&quot;/&gt;&#10;    &lt;slide id=&quot;{183CA893-7DB3-45DB-96CD-11164D2DC1B9}&quot; pptId=&quot;277&quot;/&gt;&#10;    &lt;slide id=&quot;{55F3F979-1373-41ED-92B8-8F791B464F1E}&quot; pptId=&quot;278&quot;/&gt;&#10;    &lt;slide id=&quot;{D7B0E595-D3C3-4A68-AFEC-D7E1917815E9}&quot; pptId=&quot;283&quot;/&gt;&#10;    &lt;slide id=&quot;{7C05E86E-D653-4933-8BC1-39E02B99DE46}&quot; pptId=&quot;306&quot;/&gt;&#10;    &lt;slide id=&quot;{E75AEE2E-7A50-4D19-85E4-44B3E11BB1E3}&quot; pptId=&quot;284&quot;/&gt;&#10;    &lt;slide id=&quot;{6D7685AE-781B-40C2-B5E0-206D71B1E07F}&quot; pptId=&quot;288&quot;/&gt;&#10;    &lt;slide id=&quot;{00413B8C-9A0B-42DA-83CF-3E22FDA3AC33}&quot; pptId=&quot;289&quot;/&gt;&#10;    &lt;slide id=&quot;{14F8FD96-94C9-484F-B044-A35B2B158BCA}&quot; pptId=&quot;304&quot;/&gt;&#10;    &lt;slide id=&quot;{0E9A6F6B-2F0B-45BD-A6A6-6FE10A019762}&quot; pptId=&quot;291&quot;/&gt;&#10;    &lt;slide id=&quot;{B759A551-987B-4D2E-A0DD-9D7DFAD88400}&quot; pptId=&quot;293&quot;/&gt;&#10;    &lt;slide id=&quot;{40B1D254-5A13-4382-8C4A-06DEDA507094}&quot; pptId=&quot;294&quot;/&gt;&#10;    &lt;slide id=&quot;{24D763F5-0787-4F12-9894-585ACBDD3FC5}&quot; pptId=&quot;301&quot;/&gt;&#10;    &lt;slide id=&quot;{0F8567A7-01F0-47BE-A3DB-B0E8EDD2FF5C}&quot; pptId=&quot;295&quot;/&gt;&#10;    &lt;slide id=&quot;{02EDB68A-29B3-421E-94FC-72295AA67BFA}&quot; pptId=&quot;305&quot;/&gt;&#10;    &lt;slide id=&quot;{D08C637B-22BF-49D8-A512-27338893CB97}&quot; pptId=&quot;296&quot;/&gt;&#10;    &lt;slide id=&quot;{DCC27EDC-FB3B-4FAC-8999-7682D65F25FA}&quot; pptId=&quot;302&quot;/&gt;&#10;    &lt;slide id=&quot;{F6B7FCFF-82FC-4442-87F2-A8F53023F0E1}&quot; pptId=&quot;272&quot;/&gt;&#10;  &lt;/slides&gt;&#10;&#10;  &lt;narration&gt;&#10;    &lt;audioTracks&gt;&#10;      &lt;audioTrack muted=&quot;false&quot; name=&quot;A Himitsu - Adventures [Argofox] (2)&quot; resource=&quot;7c77bb58&quot; slideId=&quot;{DBC5A3B0-71F8-437D-8CC3-40B295AFE343}&quot; startTime=&quot;161&quot; stepIndex=&quot;0&quot; volume=&quot;1&quot;&gt;&#10;        &lt;audio channels=&quot;2&quot; format=&quot;fltp&quot; sampleRate=&quot;44100&quot;/&gt;&#10;      &lt;/audioTrack&gt;&#10;      &lt;audioTrack muted=&quot;false&quot; name=&quot;Ikson - Alive (Tropical House_Chill)&quot; resource=&quot;6f1065ae&quot; slideId=&quot;{F6B7FCFF-82FC-4442-87F2-A8F53023F0E1}&quot; startTime=&quot;0&quot; stepIndex=&quot;0&quot; volume=&quot;1&quot;&gt;&#10;        &lt;audio channels=&quot;2&quot; format=&quot;s16&quot; sampleRate=&quot;44100&quot;/&gt;&#10;      &lt;/audioTrack&gt;&#10;      &lt;audioTrack muted=&quot;false&quot; name=&quot;Slide 2&quot; resource=&quot;a6df3508&quot; slideId=&quot;{76EC978A-54B4-4242-9EC3-B7136D286A8A}&quot; startTime=&quot;0&quot; stepIndex=&quot;0&quot; volume=&quot;1&quot;&gt;&#10;        &lt;audio channels=&quot;2&quot; format=&quot;fltp&quot; sampleRate=&quot;48000&quot;/&gt;&#10;      &lt;/audioTrack&gt;&#10;      &lt;audioTrack muted=&quot;false&quot; name=&quot;Slide 3&quot; resource=&quot;7fce43fa&quot; slideId=&quot;{8CC3FBD4-3BB3-42DD-B638-7791F2BD8EBC}&quot; startTime=&quot;0&quot; stepIndex=&quot;0&quot; volume=&quot;1&quot;&gt;&#10;        &lt;audio channels=&quot;2&quot; format=&quot;fltp&quot; sampleRate=&quot;48000&quot;/&gt;&#10;      &lt;/audioTrack&gt;&#10;      &lt;audioTrack muted=&quot;false&quot; name=&quot;Slide 4&quot; resource=&quot;362f49df&quot; slideId=&quot;{18E54BD4-DC85-4EA4-858A-A5138ABF6B69}&quot; startTime=&quot;116&quot; stepIndex=&quot;0&quot; volume=&quot;1&quot;&gt;&#10;        &lt;audio channels=&quot;2&quot; format=&quot;fltp&quot; sampleRate=&quot;48000&quot;/&gt;&#10;      &lt;/audioTrack&gt;&#10;      &lt;audioTrack muted=&quot;false&quot; name=&quot;Slide 5&quot; resource=&quot;107258cf&quot; slideId=&quot;{183CA893-7DB3-45DB-96CD-11164D2DC1B9}&quot; startTime=&quot;0&quot; stepIndex=&quot;0&quot; volume=&quot;1&quot;&gt;&#10;        &lt;audio channels=&quot;2&quot; format=&quot;fltp&quot; sampleRate=&quot;48000&quot;/&gt;&#10;      &lt;/audioTrack&gt;&#10;      &lt;audioTrack muted=&quot;false&quot; name=&quot;Slide 6&quot; resource=&quot;234a3606&quot; slideId=&quot;{55F3F979-1373-41ED-92B8-8F791B464F1E}&quot; startTime=&quot;0&quot; stepIndex=&quot;0&quot; volume=&quot;1&quot;&gt;&#10;        &lt;audio channels=&quot;2&quot; format=&quot;fltp&quot; sampleRate=&quot;48000&quot;/&gt;&#10;      &lt;/audioTrack&gt;&#10;      &lt;audioTrack muted=&quot;false&quot; name=&quot;Slide 10&quot; resource=&quot;00fb7ae5&quot; slideId=&quot;{6D7685AE-781B-40C2-B5E0-206D71B1E07F}&quot; startTime=&quot;184&quot; stepIndex=&quot;0&quot; volume=&quot;1&quot;&gt;&#10;        &lt;audio channels=&quot;2&quot; format=&quot;fltp&quot; sampleRate=&quot;48000&quot;/&gt;&#10;      &lt;/audioTrack&gt;&#10;      &lt;audioTrack muted=&quot;false&quot; name=&quot;Slide 11&quot; resource=&quot;ee96e6ed&quot; slideId=&quot;{00413B8C-9A0B-42DA-83CF-3E22FDA3AC33}&quot; startTime=&quot;0&quot; stepIndex=&quot;0&quot; volume=&quot;1&quot;&gt;&#10;        &lt;audio channels=&quot;2&quot; format=&quot;fltp&quot; sampleRate=&quot;48000&quot;/&gt;&#10;      &lt;/audioTrack&gt;&#10;      &lt;audioTrack muted=&quot;false&quot; name=&quot;Slide 12&quot; resource=&quot;e32b6d76&quot; slideId=&quot;{14F8FD96-94C9-484F-B044-A35B2B158BCA}&quot; startTime=&quot;0&quot; stepIndex=&quot;0&quot; volume=&quot;1&quot;&gt;&#10;        &lt;audio channels=&quot;2&quot; format=&quot;fltp&quot; sampleRate=&quot;48000&quot;/&gt;&#10;      &lt;/audioTrack&gt;&#10;      &lt;audioTrack muted=&quot;false&quot; name=&quot;Slide 16&quot; resource=&quot;d76a4b03&quot; slideId=&quot;{24D763F5-0787-4F12-9894-585ACBDD3FC5}&quot; startTime=&quot;0&quot; stepIndex=&quot;0&quot; volume=&quot;1&quot;&gt;&#10;        &lt;audio channels=&quot;2&quot; format=&quot;fltp&quot; sampleRate=&quot;48000&quot;/&gt;&#10;      &lt;/audioTrack&gt;&#10;      &lt;audioTrack muted=&quot;false&quot; name=&quot;Slide 20&quot; resource=&quot;bf2592a5&quot; slideId=&quot;{DCC27EDC-FB3B-4FAC-8999-7682D65F25FA}&quot; startTime=&quot;0&quot; stepIndex=&quot;0&quot; volume=&quot;1&quot;&gt;&#10;        &lt;audio channels=&quot;2&quot; format=&quot;fltp&quot; sampleRate=&quot;48000&quot;/&gt;&#10;      &lt;/audioTrack&gt;&#10;      &lt;audioTrack muted=&quot;false&quot; name=&quot;Slide 17&quot; resource=&quot;280161fe&quot; slideId=&quot;{0F8567A7-01F0-47BE-A3DB-B0E8EDD2FF5C}&quot; startTime=&quot;0&quot; stepIndex=&quot;0&quot; volume=&quot;1&quot;&gt;&#10;        &lt;audio channels=&quot;2&quot; format=&quot;fltp&quot; sampleRate=&quot;48000&quot;/&gt;&#10;      &lt;/audioTrack&gt;&#10;      &lt;audioTrack muted=&quot;false&quot; name=&quot;Slide 18&quot; resource=&quot;1e92f7d4&quot; slideId=&quot;{02EDB68A-29B3-421E-94FC-72295AA67BFA}&quot; startTime=&quot;0&quot; stepIndex=&quot;0&quot; volume=&quot;1&quot;&gt;&#10;        &lt;audio channels=&quot;2&quot; format=&quot;fltp&quot; sampleRate=&quot;48000&quot;/&gt;&#10;      &lt;/audioTrack&gt;&#10;      &lt;audioTrack muted=&quot;false&quot; name=&quot;Text-to-speech clip — Audio  2&quot; resource=&quot;db073f5e&quot; slideId=&quot;{40B1D254-5A13-4382-8C4A-06DEDA507094}&quot; startTime=&quot;0&quot; stepIndex=&quot;0&quot; volume=&quot;1&quot;&gt;&#10;        &lt;audio channels=&quot;2&quot; format=&quot;fltp&quot; sampleRate=&quot;48000&quot;/&gt;&#10;      &lt;/audioTrack&gt;&#10;      &lt;audioTrack muted=&quot;false&quot; name=&quot;Text-to-speech clip — Audio  3&quot; resource=&quot;bd2ddae9&quot; slideId=&quot;{7C05E86E-D653-4933-8BC1-39E02B99DE46}&quot; startTime=&quot;0&quot; stepIndex=&quot;0&quot; volume=&quot;1&quot;&gt;&#10;        &lt;audio channels=&quot;2&quot; format=&quot;fltp&quot; sampleRate=&quot;48000&quot;/&gt;&#10;      &lt;/audioTrack&gt;&#10;      &lt;audioTrack muted=&quot;false&quot; name=&quot;Text-to-speech clip — Audio  4&quot; resource=&quot;61fb2f34&quot; slideId=&quot;{D7B0E595-D3C3-4A68-AFEC-D7E1917815E9}&quot; startTime=&quot;0&quot; stepIndex=&quot;0&quot; volume=&quot;1&quot;&gt;&#10;        &lt;audio channels=&quot;2&quot; format=&quot;fltp&quot; sampleRate=&quot;48000&quot;/&gt;&#10;      &lt;/audioTrack&gt;&#10;      &lt;audioTrack muted=&quot;false&quot; name=&quot;Text-to-speech clip — Audio  5&quot; resource=&quot;6f6d07b2&quot; slideId=&quot;{B759A551-987B-4D2E-A0DD-9D7DFAD8840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My8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My8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My8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MvA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My8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MvARTjnP2+moAAADlAAAAGgAAAG5vbmUvaHRtbF9za2luX3NldHRpbmdzLmpzq+ZSAAKlHCUFK4VqMBvMTyotKcnP00vOzytJzSvRy8svyk0Eq1FSdgMDJR2civPLUosIKE1LTE5FMdTUyMLJBadKhIkmTuYuzpbI6goS01P1khKTs9OL8kvzUiDKnF1dDF2MlcCqarlqAVBLAwQUAAIACADMvA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M68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zrw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DOvA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zrw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M68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DOvA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M68BFOUE7MiaQAAAG4AAAAcAAAAdW5pdmVyc2FsL2xvY2FsX3NldHRpbmdzLnhtbA3MMQ6DMAxA0Z1TWN4p7daBwMZWltIDWMRFkRwbkYDg9mT7w9Nv+zMKHLylYOrw9XgisM7mgy4Of9NQvxFSJvUkpuxQDaHvqlZsJvlyzgUmWIUu3iaOJTKPFIscdhGo4VNe/8Aem666AVBLAwQUAAIACABmso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ayiFLKiNnASgAAAGsAAAAbAAAAdW5pdmVyc2FsL3VuaXZlcnNhbC5wbmcueG1ss7GvyM1RKEstKs7Mz7NVMtQzULK34+WyKShKLctMLVeoAIoZ6RlAgJJCJSq3PDOlJAMoZGBijhDMSM1MzyixVTK3MIUL6gPNBABQSwMEFAACAAgA0Lw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QvA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NC8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0Lw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QvA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QvA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NC8BFO8fTX3SgAAAEkAAAAfAAAAdmlkZW9sZWN0dXJlL2xvY2FsX3NldHRpbmdzLnhtbLOxr8jNUShLLSrOzM+zVTLUM1BSSM1Lzk/JzEu3VQoNcdO1UFIoLknMS0nMyc9LtVXKy1dSsLfjssnJT07MCU4tKQEqLNa34wIAUEsBAgAAFAACAAgAzLwEUzIbuiL5AwAA4A4AABgAAAAAAAAAAQAAAAAAAAAAAG5vbmUvY29tbW9uX21lc3NhZ2VzLmxuZ1BLAQIAABQAAgAIAMy8BFMVHmAbowAAAH8BAAApAAAAAAAAAAEAAAAAAC8EAABub25lL3BsYXliYWNrX2FuZF9uYXZpZ2F0aW9uX3NldHRpbmdzLnhtbFBLAQIAABQAAgAIAMy8BFMfVIpqMAMAAMcOAAAiAAAAAAAAAAEAAAAAABkFAABub25lL2ZsYXNoX3B1Ymxpc2hpbmdfc2V0dGluZ3MueG1sUEsBAgAAFAACAAgAzLwEU3FXlJ0VAQAA0QIAABwAAAAAAAAAAQAAAAAAiQgAAG5vbmUvZmxhc2hfc2tpbl9zZXR0aW5ncy54bWxQSwECAAAUAAIACADMvART15twlisDAABvDgAAIQAAAAAAAAABAAAAAADYCQAAbm9uZS9odG1sX3B1Ymxpc2hpbmdfc2V0dGluZ3MueG1sUEsBAgAAFAACAAgAzLwEU45z9vpqAAAA5QAAABoAAAAAAAAAAQAAAAAAQg0AAG5vbmUvaHRtbF9za2luX3NldHRpbmdzLmpzUEsBAgAAFAACAAgAzLwEU7x9NfdKAAAASQAAABcAAAAAAAAAAQAAAAAA5A0AAG5vbmUvbG9jYWxfc2V0dGluZ3MueG1sUEsBAgAAFAACAAgAO0j2UsPEmHZHAwAA4QkAABQAAAAAAAAAAQAAAAAAYw4AAHVuaXZlcnNhbC9wbGF5ZXIueG1sUEsBAgAAFAACAAgAzrwEUwairqlyBgAAJhkAAB0AAAAAAAAAAQAAAAAA3BEAAHVuaXZlcnNhbC9jb21tb25fbWVzc2FnZXMubG5nUEsBAgAAFAACAAgAzrwEUxUeYBujAAAAfwEAAC4AAAAAAAAAAQAAAAAAiRgAAHVuaXZlcnNhbC9wbGF5YmFja19hbmRfbmF2aWdhdGlvbl9zZXR0aW5ncy54bWxQSwECAAAUAAIACADOvARTWYGOgVEEAADcFQAAJwAAAAAAAAABAAAAAAB4GQAAdW5pdmVyc2FsL2ZsYXNoX3B1Ymxpc2hpbmdfc2V0dGluZ3MueG1sUEsBAgAAFAACAAgAzrwEU687lYqIAwAA4QwAACEAAAAAAAAAAQAAAAAADh4AAHVuaXZlcnNhbC9mbGFzaF9za2luX3NldHRpbmdzLnhtbFBLAQIAABQAAgAIAM68BFORShrPTAQAAGYVAAAmAAAAAAAAAAEAAAAAANUhAAB1bml2ZXJzYWwvaHRtbF9wdWJsaXNoaW5nX3NldHRpbmdzLnhtbFBLAQIAABQAAgAIAM68BFP2p7V0wwEAAIwGAAAfAAAAAAAAAAEAAAAAAGUmAAB1bml2ZXJzYWwvaHRtbF9za2luX3NldHRpbmdzLmpzUEsBAgAAFAACAAgAzrwEU5QTsyJpAAAAbgAAABwAAAAAAAAAAQAAAAAAZSgAAHVuaXZlcnNhbC9sb2NhbF9zZXR0aW5ncy54bWxQSwECAAAUAAIACABmsohSgH0PIIkTAAD/OAAAFwAAAAAAAAAAAAAAAAAIKQAAdW5pdmVyc2FsL3VuaXZlcnNhbC5wbmdQSwECAAAUAAIACABmsohSyojZwEoAAABrAAAAGwAAAAAAAAABAAAAAADGPAAAdW5pdmVyc2FsL3VuaXZlcnNhbC5wbmcueG1sUEsBAgAAFAACAAgA0LwEU/axDkKjBQAApRUAACAAAAAAAAAAAQAAAAAAST0AAHZpZGVvbGVjdHVyZS9jb21tb25fbWVzc2FnZXMubG5nUEsBAgAAFAACAAgA0LwEUxUeYBujAAAAfwEAADEAAAAAAAAAAQAAAAAAKkMAAHZpZGVvbGVjdHVyZS9wbGF5YmFja19hbmRfbmF2aWdhdGlvbl9zZXR0aW5ncy54bWxQSwECAAAUAAIACADQvARTp4ruNgwFAADlGQAAKgAAAAAAAAABAAAAAAAcRAAAdmlkZW9sZWN0dXJlL2ZsYXNoX3B1Ymxpc2hpbmdfc2V0dGluZ3MueG1sUEsBAgAAFAACAAgA0LwEU492Vf5vAgAAhwgAACQAAAAAAAAAAQAAAAAAcEkAAHZpZGVvbGVjdHVyZS9mbGFzaF9za2luX3NldHRpbmdzLnhtbFBLAQIAABQAAgAIANC8BFN8n4QKAgUAAF0ZAAApAAAAAAAAAAEAAAAAACFMAAB2aWRlb2xlY3R1cmUvaHRtbF9wdWJsaXNoaW5nX3NldHRpbmdzLnhtbFBLAQIAABQAAgAIANC8BFOTaEB+hwEAANkEAAAiAAAAAAAAAAEAAAAAAGpRAAB2aWRlb2xlY3R1cmUvaHRtbF9za2luX3NldHRpbmdzLmpzUEsBAgAAFAACAAgA0LwEU7x9NfdKAAAASQAAAB8AAAAAAAAAAQAAAAAAMVMAAHZpZGVvbGVjdHVyZS9sb2NhbF9zZXR0aW5ncy54bWxQSwUGAAAAABgAGABkBwAAuFMAAAAA"/>
  <p:tag name="ISPRING_ULTRA_SCORM_COURCE_TITLE" val="1.2.1 How are data entered into DHIS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DHIS2 brings together a wide variety of data from a large number of sources to one central system, allowing for better planning, information sharing, and decision making at all levels. \r\nIn this video, you will find out how data are captured in DHIS2. \r\nKey concepts: \r\n- Data entry\r\n- Data models\r\n- Aggregate \r\n- Data entry app\r\n- Events\r\n- Capture app\r\n- Tracker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SCORM_RATE_QUIZZES" val="0"/>
  <p:tag name="ISPRING_PRESENTATION_TITLE" val="1.2.1 How are data entered into DHIS2"/>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E75AEE2E-7A50-4D19-85E4-44B3E11BB1E3}"/>
  <p:tag name="GENSWF_ADVANCE_TIME" val="38.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3BDB7F6-703A-4E49-B6DF-9F48F7333E52}:288"/>
  <p:tag name="ISPRING_SLIDE_INDENT_LEVEL" val="0"/>
  <p:tag name="ISPRING_SLIDE_ID_2" val="{6D7685AE-781B-40C2-B5E0-206D71B1E07F}"/>
  <p:tag name="GENSWF_ADVANCE_TIME" val="14.009"/>
  <p:tag name="TIMING" val="|1.523|2.78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CE281BA-89B5-470E-8B42-B61CE6942979}:289"/>
  <p:tag name="ISPRING_SLIDE_INDENT_LEVEL" val="0"/>
  <p:tag name="ISPRING_SLIDE_ID_2" val="{00413B8C-9A0B-42DA-83CF-3E22FDA3AC33}"/>
  <p:tag name="GENSWF_ADVANCE_TIME" val="16.086"/>
  <p:tag name="TIMING" val="|1.601|2.877|3.968|2.14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D05230E-CBC1-4A78-994F-8DDD0D99FEBA}:304"/>
  <p:tag name="ISPRING_SLIDE_INDENT_LEVEL" val="0"/>
  <p:tag name="ISPRING_SLIDE_ID_2" val="{14F8FD96-94C9-484F-B044-A35B2B158BCA}"/>
  <p:tag name="GENSWF_ADVANCE_TIME" val="15.216"/>
  <p:tag name="TIMING" val="|3.488|2.969|3.41|3.581"/>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C18CAB1-E2BE-494F-8459-4DEE0F3F54F1}:291"/>
  <p:tag name="ISPRING_SLIDE_INDENT_LEVEL" val="0"/>
  <p:tag name="GENSWF_ADVANCE_TIME" val="31.000"/>
  <p:tag name="ISPRING_SLIDE_ID_2" val="{0E9A6F6B-2F0B-45BD-A6A6-6FE10A019762}"/>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E2471EF-A092-43E0-816D-941EE4C35373}:293"/>
  <p:tag name="ISPRING_SLIDE_INDENT_LEVEL" val="0"/>
  <p:tag name="ISPRING_SLIDE_ID_2" val="{B759A551-987B-4D2E-A0DD-9D7DFAD88400}"/>
  <p:tag name="GENSWF_ADVANCE_TIME" val="12.486"/>
  <p:tag name="TIMING" val="|1.375|1.67|1.876|1.299|2.17"/>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A64087F-7C85-4617-B957-B272CFCCD62F}:294"/>
  <p:tag name="ISPRING_SLIDE_INDENT_LEVEL" val="0"/>
  <p:tag name="ISPRING_SLIDE_ID_2" val="{40B1D254-5A13-4382-8C4A-06DEDA507094}"/>
  <p:tag name="GENSWF_ADVANCE_TIME" val="17.136"/>
  <p:tag name="TIMING" val="|0.967|1.393|6.844|2.499"/>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E664F2D-9C05-4ABE-9E26-D4F91830C8A6}:301"/>
  <p:tag name="ISPRING_SLIDE_INDENT_LEVEL" val="0"/>
  <p:tag name="ISPRING_SLIDE_ID_2" val="{24D763F5-0787-4F12-9894-585ACBDD3FC5}"/>
  <p:tag name="GENSWF_ADVANCE_TIME" val="11.762"/>
  <p:tag name="TIMING" val="|4.79|1.265|2.26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C98E0F5-C072-4EE3-9285-30EE855B96B3}:295"/>
  <p:tag name="ISPRING_SLIDE_INDENT_LEVEL" val="0"/>
  <p:tag name="ISPRING_SLIDE_ID_2" val="{0F8567A7-01F0-47BE-A3DB-B0E8EDD2FF5C}"/>
  <p:tag name="GENSWF_ADVANCE_TIME" val="11.530"/>
  <p:tag name="TIMING" val="|1.606|0.745|2.754|1.572"/>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71644CB-6D4B-440F-B736-2182253C6A43}:305"/>
  <p:tag name="ISPRING_SLIDE_INDENT_LEVEL" val="0"/>
  <p:tag name="ISPRING_SLIDE_ID_2" val="{02EDB68A-29B3-421E-94FC-72295AA67BFA}"/>
  <p:tag name="GENSWF_ADVANCE_TIME" val="13.080"/>
  <p:tag name="TIMING" val="|3.535|1.293|2.321|2.97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DBC5A3B0-71F8-437D-8CC3-40B295AFE343}"/>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2E0DE90-B024-47E1-A0BC-60327E483350}:296"/>
  <p:tag name="ISPRING_SLIDE_INDENT_LEVEL" val="0"/>
  <p:tag name="ISPRING_SLIDE_ID_2" val="{D08C637B-22BF-49D8-A512-27338893CB97}"/>
  <p:tag name="GENSWF_ADVANCE_TIME" val="33.000"/>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DCC27EDC-FB3B-4FAC-8999-7682D65F25FA}"/>
  <p:tag name="GENSWF_ADVANCE_TIME" val="35.192"/>
  <p:tag name="TIMING" val="|1.707|2.874|3.186|0.879|0.521|1.302|3.203|0.622|1.488|2.454|0.813|3.779|2.661|2.411|2.833"/>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758"/>
  <p:tag name="ISPRING_SLIDE_ID_2" val="{F6B7FCFF-82FC-4442-87F2-A8F53023F0E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6EC978A-54B4-4242-9EC3-B7136D286A8A}"/>
  <p:tag name="GENSWF_ADVANCE_TIME" val="19.374"/>
  <p:tag name="TIMING" val="|1.39|3.004|3.339|7.15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8CC3FBD4-3BB3-42DD-B638-7791F2BD8EBC}"/>
  <p:tag name="GENSWF_ADVANCE_TIME" val="13.099"/>
  <p:tag name="TIMING" val="|1.892|1.008|3.34|2.87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18E54BD4-DC85-4EA4-858A-A5138ABF6B69}"/>
  <p:tag name="GENSWF_ADVANCE_TIME" val="23.133"/>
  <p:tag name="TIMING" val="|2.154|8.313|1.468|1.155|1.239|2.048|2.059|1.405|0.642|0.622"/>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ISPRING_SLIDE_ID_2" val="{183CA893-7DB3-45DB-96CD-11164D2DC1B9}"/>
  <p:tag name="GENSWF_ADVANCE_TIME" val="31.906"/>
  <p:tag name="TIMING" val="|3.394|2.638|2.061|8.442|2.299|2.573|3.019"/>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5F3F979-1373-41ED-92B8-8F791B464F1E}"/>
  <p:tag name="GENSWF_ADVANCE_TIME" val="10.534"/>
  <p:tag name="TIMING" val="|3.548|1.844|0.8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D7B0E595-D3C3-4A68-AFEC-D7E1917815E9}"/>
  <p:tag name="GENSWF_ADVANCE_TIME" val="15.504"/>
  <p:tag name="TIMING" val="|2.172|1.809|1.782|3.2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8DED5B2-F3FD-4FCA-A8CA-1912C9BF66D9}:306"/>
  <p:tag name="ISPRING_SLIDE_ID_2" val="{7C05E86E-D653-4933-8BC1-39E02B99DE46}"/>
  <p:tag name="GENSWF_ADVANCE_TIME" val="8.160"/>
  <p:tag name="TIMING" val="|1.614|0.953|2.82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5005</TotalTime>
  <Words>952</Words>
  <Application>Microsoft Macintosh PowerPoint</Application>
  <PresentationFormat>Widescreen</PresentationFormat>
  <Paragraphs>131</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Centralized data warehouse</vt:lpstr>
      <vt:lpstr>Categories of data in DHIS2</vt:lpstr>
      <vt:lpstr>Numerical or agregate data</vt:lpstr>
      <vt:lpstr>Example of aggregate data capture</vt:lpstr>
      <vt:lpstr>Example of aggregate data capture</vt:lpstr>
      <vt:lpstr>PowerPoint Presentation</vt:lpstr>
      <vt:lpstr>PowerPoint Presentation</vt:lpstr>
      <vt:lpstr>Anonymous individualized data - Events</vt:lpstr>
      <vt:lpstr>Example of event data capture</vt:lpstr>
      <vt:lpstr>PowerPoint Presentation</vt:lpstr>
      <vt:lpstr>Event data are anonymous</vt:lpstr>
      <vt:lpstr>Individual data with identifiers - Tracker</vt:lpstr>
      <vt:lpstr>Individual data with identifiers - Tracker</vt:lpstr>
      <vt:lpstr>Tracker: follow-up on individuals</vt:lpstr>
      <vt:lpstr>Example of tracker capture</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1.2.1 How are data entered into DHIS2</dc:title>
  <dc:subject>elearning</dc:subject>
  <dc:creator>Alejandra Avila</dc:creator>
  <cp:lastModifiedBy>Simona Sekerova</cp:lastModifiedBy>
  <cp:revision>311</cp:revision>
  <cp:lastPrinted>2021-06-09T11:44:07Z</cp:lastPrinted>
  <dcterms:created xsi:type="dcterms:W3CDTF">2021-02-03T12:41:27Z</dcterms:created>
  <dcterms:modified xsi:type="dcterms:W3CDTF">2022-12-13T14:55:00Z</dcterms:modified>
</cp:coreProperties>
</file>